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1" r:id="rId1"/>
  </p:sldMasterIdLst>
  <p:notesMasterIdLst>
    <p:notesMasterId r:id="rId38"/>
  </p:notesMasterIdLst>
  <p:sldIdLst>
    <p:sldId id="268" r:id="rId2"/>
    <p:sldId id="269" r:id="rId3"/>
    <p:sldId id="257" r:id="rId4"/>
    <p:sldId id="258" r:id="rId5"/>
    <p:sldId id="259" r:id="rId6"/>
    <p:sldId id="261" r:id="rId7"/>
    <p:sldId id="282" r:id="rId8"/>
    <p:sldId id="262" r:id="rId9"/>
    <p:sldId id="263" r:id="rId10"/>
    <p:sldId id="264" r:id="rId11"/>
    <p:sldId id="265" r:id="rId12"/>
    <p:sldId id="266" r:id="rId13"/>
    <p:sldId id="267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2" r:id="rId33"/>
    <p:sldId id="293" r:id="rId34"/>
    <p:sldId id="290" r:id="rId35"/>
    <p:sldId id="291" r:id="rId36"/>
    <p:sldId id="281" r:id="rId37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90" d="100"/>
          <a:sy n="90" d="100"/>
        </p:scale>
        <p:origin x="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0098E6-9846-4ACD-A439-E252E5FBFF61}" type="datetimeFigureOut">
              <a:rPr lang="id-ID" smtClean="0"/>
              <a:t>12/06/2023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85560A-808B-49F3-A6A3-897B5B61368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71274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Title</a:t>
            </a: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046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Subtitle</a:t>
            </a:r>
            <a:endParaRPr/>
          </a:p>
        </p:txBody>
      </p:sp>
      <p:sp>
        <p:nvSpPr>
          <p:cNvPr id="104" name="Google Shape;10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55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Subtitle</a:t>
            </a:r>
            <a:endParaRPr/>
          </a:p>
        </p:txBody>
      </p:sp>
      <p:sp>
        <p:nvSpPr>
          <p:cNvPr id="104" name="Google Shape;10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9390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86EDF-D287-4CEB-857A-8FE8AAAAFFA3}" type="datetime1">
              <a:rPr lang="id-ID" smtClean="0"/>
              <a:t>12/06/2023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81913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50CFB-2F97-445C-9838-490F326C578B}" type="datetime1">
              <a:rPr lang="id-ID" smtClean="0"/>
              <a:t>12/06/2023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92460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1487E-F29B-4139-A002-61B3B31DED0B}" type="datetime1">
              <a:rPr lang="id-ID" smtClean="0"/>
              <a:t>12/06/2023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12351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C68DB-5168-49AE-AF8E-7976FF51C752}" type="datetime1">
              <a:rPr lang="id-ID" smtClean="0"/>
              <a:t>12/06/2023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05535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188B2-395D-4A7D-97E5-768A8906892E}" type="datetime1">
              <a:rPr lang="id-ID" smtClean="0"/>
              <a:t>12/06/2023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34525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9486B-2D3A-43CC-9C0F-4254395A2C4D}" type="datetime1">
              <a:rPr lang="id-ID" smtClean="0"/>
              <a:t>12/06/2023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18431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E038A-1036-4C10-85A4-3C26C332FBB1}" type="datetime1">
              <a:rPr lang="id-ID" smtClean="0"/>
              <a:t>12/06/2023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4102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CB895-E2A9-4B67-B630-AE4FDEADB372}" type="datetime1">
              <a:rPr lang="id-ID" smtClean="0"/>
              <a:t>12/06/2023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14984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23C39-5BEC-4561-99F1-8A896EC12334}" type="datetime1">
              <a:rPr lang="id-ID" smtClean="0"/>
              <a:t>12/06/2023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8091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78158-123C-483D-B54B-2233B57B869D}" type="datetime1">
              <a:rPr lang="id-ID" smtClean="0"/>
              <a:t>12/06/2023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4690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157-B2E9-456E-B83B-7FC2869AB3B3}" type="datetime1">
              <a:rPr lang="id-ID" smtClean="0"/>
              <a:t>12/06/2023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06718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08F29-3064-41D1-ACCD-63B817101E6E}" type="datetime1">
              <a:rPr lang="id-ID" smtClean="0"/>
              <a:t>12/06/2023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7DFA91-5717-434F-952C-326973FCE1D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67911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 descr="A picture containing outdoor, city, town, roa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9846" y="0"/>
            <a:ext cx="914363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/>
          <p:nvPr/>
        </p:nvSpPr>
        <p:spPr>
          <a:xfrm rot="10800000">
            <a:off x="0" y="0"/>
            <a:ext cx="10111143" cy="6858001"/>
          </a:xfrm>
          <a:custGeom>
            <a:avLst/>
            <a:gdLst/>
            <a:ahLst/>
            <a:cxnLst/>
            <a:rect l="l" t="t" r="r" b="b"/>
            <a:pathLst>
              <a:path w="10111143" h="6858001" extrusionOk="0">
                <a:moveTo>
                  <a:pt x="10111143" y="6858001"/>
                </a:moveTo>
                <a:lnTo>
                  <a:pt x="4955307" y="6858001"/>
                </a:lnTo>
                <a:lnTo>
                  <a:pt x="4955307" y="6858000"/>
                </a:lnTo>
                <a:lnTo>
                  <a:pt x="0" y="6858000"/>
                </a:lnTo>
                <a:lnTo>
                  <a:pt x="2093858" y="0"/>
                </a:lnTo>
                <a:lnTo>
                  <a:pt x="4955307" y="0"/>
                </a:lnTo>
                <a:lnTo>
                  <a:pt x="7446087" y="0"/>
                </a:lnTo>
                <a:lnTo>
                  <a:pt x="10111143" y="0"/>
                </a:lnTo>
                <a:close/>
              </a:path>
            </a:pathLst>
          </a:custGeom>
          <a:solidFill>
            <a:srgbClr val="1B449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755217" y="2730619"/>
            <a:ext cx="7998600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id-ID" sz="4400" b="1" dirty="0" smtClean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INTERPOLASI POLINOMIAL</a:t>
            </a:r>
            <a:r>
              <a:rPr lang="en-ID" sz="4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ID" sz="4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44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3"/>
          <p:cNvSpPr/>
          <p:nvPr/>
        </p:nvSpPr>
        <p:spPr>
          <a:xfrm>
            <a:off x="8184440" y="2075824"/>
            <a:ext cx="1407842" cy="3314700"/>
          </a:xfrm>
          <a:prstGeom prst="parallelogram">
            <a:avLst>
              <a:gd name="adj" fmla="val 71688"/>
            </a:avLst>
          </a:prstGeom>
          <a:solidFill>
            <a:srgbClr val="EA9E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13" descr="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6914" y="117928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3"/>
          <p:cNvSpPr txBox="1"/>
          <p:nvPr/>
        </p:nvSpPr>
        <p:spPr>
          <a:xfrm>
            <a:off x="1413828" y="294381"/>
            <a:ext cx="663797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POLITEKNIK STATISTIKA STIS</a:t>
            </a:r>
            <a:endParaRPr sz="2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8318140" y="0"/>
            <a:ext cx="5700658" cy="6858000"/>
          </a:xfrm>
          <a:custGeom>
            <a:avLst/>
            <a:gdLst/>
            <a:ahLst/>
            <a:cxnLst/>
            <a:rect l="l" t="t" r="r" b="b"/>
            <a:pathLst>
              <a:path w="5700658" h="6858000" extrusionOk="0">
                <a:moveTo>
                  <a:pt x="2093858" y="0"/>
                </a:moveTo>
                <a:lnTo>
                  <a:pt x="5700658" y="0"/>
                </a:lnTo>
                <a:lnTo>
                  <a:pt x="5700658" y="6858000"/>
                </a:lnTo>
                <a:lnTo>
                  <a:pt x="0" y="6858000"/>
                </a:lnTo>
                <a:lnTo>
                  <a:pt x="2093858" y="0"/>
                </a:lnTo>
                <a:close/>
              </a:path>
            </a:pathLst>
          </a:custGeom>
          <a:solidFill>
            <a:schemeClr val="lt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323016" y="6118443"/>
            <a:ext cx="201148" cy="499331"/>
          </a:xfrm>
          <a:prstGeom prst="parallelogram">
            <a:avLst>
              <a:gd name="adj" fmla="val 71688"/>
            </a:avLst>
          </a:prstGeom>
          <a:solidFill>
            <a:srgbClr val="B4E8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539699" y="6137275"/>
            <a:ext cx="461709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Pertemuan 9 – Metode Numerik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3"/>
          <p:cNvSpPr/>
          <p:nvPr/>
        </p:nvSpPr>
        <p:spPr>
          <a:xfrm>
            <a:off x="0" y="2599306"/>
            <a:ext cx="345238" cy="1133868"/>
          </a:xfrm>
          <a:custGeom>
            <a:avLst/>
            <a:gdLst/>
            <a:ahLst/>
            <a:cxnLst/>
            <a:rect l="l" t="t" r="r" b="b"/>
            <a:pathLst>
              <a:path w="345238" h="1133868" extrusionOk="0">
                <a:moveTo>
                  <a:pt x="0" y="0"/>
                </a:moveTo>
                <a:lnTo>
                  <a:pt x="345238" y="0"/>
                </a:lnTo>
                <a:lnTo>
                  <a:pt x="0" y="1133868"/>
                </a:lnTo>
                <a:close/>
              </a:path>
            </a:pathLst>
          </a:custGeom>
          <a:solidFill>
            <a:srgbClr val="B4E8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3"/>
          <p:cNvSpPr txBox="1"/>
          <p:nvPr/>
        </p:nvSpPr>
        <p:spPr>
          <a:xfrm>
            <a:off x="1456814" y="726660"/>
            <a:ext cx="278088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 i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For Better Official Statistics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53560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10</a:t>
            </a:fld>
            <a:endParaRPr lang="id-ID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183" y="1152907"/>
            <a:ext cx="8943597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56183" y="556949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dirty="0" smtClean="0"/>
              <a:t>Tabel Selisih Pembagi</a:t>
            </a:r>
            <a:endParaRPr lang="id-ID" sz="2400" dirty="0"/>
          </a:p>
        </p:txBody>
      </p:sp>
      <p:pic>
        <p:nvPicPr>
          <p:cNvPr id="7" name="Google Shape;122;p15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627" y="89589"/>
            <a:ext cx="607786" cy="6077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7712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11</a:t>
            </a:fld>
            <a:endParaRPr lang="id-ID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928191" y="689307"/>
            <a:ext cx="7467600" cy="56207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z="3200" smtClean="0"/>
              <a:t>Algoritma Formula Selisih Pembagi Newton</a:t>
            </a:r>
            <a:endParaRPr lang="id-ID" sz="32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836" y="1662034"/>
            <a:ext cx="7282589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836" y="3030186"/>
            <a:ext cx="6434451" cy="1178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836" y="4164153"/>
            <a:ext cx="6208998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Google Shape;122;p15" descr="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0627" y="89589"/>
            <a:ext cx="607786" cy="6077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4089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12</a:t>
            </a:fld>
            <a:endParaRPr lang="id-ID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967948" y="630155"/>
            <a:ext cx="7470648" cy="63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z="3200" smtClean="0"/>
              <a:t>Contoh 1</a:t>
            </a:r>
            <a:endParaRPr lang="id-ID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2022682" y="1493155"/>
            <a:ext cx="7330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dirty="0" smtClean="0"/>
              <a:t>Dari data pasangan x dan f(x) di</a:t>
            </a:r>
            <a:r>
              <a:rPr lang="en-US" sz="2400" dirty="0" smtClean="0"/>
              <a:t> </a:t>
            </a:r>
            <a:r>
              <a:rPr lang="en-US" sz="2400" dirty="0" err="1" smtClean="0"/>
              <a:t>bawah</a:t>
            </a:r>
            <a:r>
              <a:rPr lang="id-ID" sz="2400" dirty="0" smtClean="0"/>
              <a:t>, hitunglah aproksimasi dari f(1,5) dengan menggunakan formula selisih pembagi Newton!</a:t>
            </a:r>
            <a:endParaRPr lang="id-ID" sz="24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335" y="3003239"/>
            <a:ext cx="2489247" cy="3159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Google Shape;122;p15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627" y="89589"/>
            <a:ext cx="607786" cy="6077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8928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13</a:t>
            </a:fld>
            <a:endParaRPr lang="id-ID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007704" y="624110"/>
            <a:ext cx="7470648" cy="63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mtClean="0"/>
              <a:t>Solusi</a:t>
            </a:r>
            <a:endParaRPr lang="id-ID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704" y="1243570"/>
            <a:ext cx="8712968" cy="3073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37" y="4468776"/>
            <a:ext cx="6286459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37" y="5579310"/>
            <a:ext cx="2737117" cy="461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Google Shape;122;p15" descr="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0627" y="89589"/>
            <a:ext cx="607786" cy="6077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0163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 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d-ID" dirty="0" smtClean="0"/>
              <a:t>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14</a:t>
            </a:fld>
            <a:endParaRPr lang="id-ID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25427" t="16545" r="16906" b="9592"/>
          <a:stretch/>
        </p:blipFill>
        <p:spPr bwMode="auto">
          <a:xfrm>
            <a:off x="1762558" y="877165"/>
            <a:ext cx="8046460" cy="47443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Google Shape;122;p15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627" y="89589"/>
            <a:ext cx="607786" cy="6077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924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 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d-ID" dirty="0" smtClean="0"/>
              <a:t>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15</a:t>
            </a:fld>
            <a:endParaRPr lang="id-ID"/>
          </a:p>
        </p:txBody>
      </p:sp>
      <p:pic>
        <p:nvPicPr>
          <p:cNvPr id="5" name="Picture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8" t="15954" r="16907" b="14319"/>
          <a:stretch/>
        </p:blipFill>
        <p:spPr bwMode="auto">
          <a:xfrm>
            <a:off x="2142692" y="903215"/>
            <a:ext cx="7063654" cy="46351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Google Shape;122;p15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627" y="89589"/>
            <a:ext cx="607786" cy="6077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0498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 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d-ID" dirty="0" smtClean="0"/>
              <a:t>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16</a:t>
            </a:fld>
            <a:endParaRPr lang="id-ID"/>
          </a:p>
        </p:txBody>
      </p:sp>
      <p:pic>
        <p:nvPicPr>
          <p:cNvPr id="5" name="Picture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0" t="16249" r="19566" b="8116"/>
          <a:stretch/>
        </p:blipFill>
        <p:spPr bwMode="auto">
          <a:xfrm>
            <a:off x="1809749" y="827809"/>
            <a:ext cx="8051223" cy="48975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Google Shape;122;p15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627" y="89589"/>
            <a:ext cx="607786" cy="6077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3431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 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d-ID" dirty="0" smtClean="0"/>
              <a:t>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17</a:t>
            </a:fld>
            <a:endParaRPr lang="id-ID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26922" t="25408" r="19233" b="26138"/>
          <a:stretch/>
        </p:blipFill>
        <p:spPr bwMode="auto">
          <a:xfrm>
            <a:off x="1518804" y="1091407"/>
            <a:ext cx="8518813" cy="42703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Google Shape;122;p15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627" y="89589"/>
            <a:ext cx="607786" cy="6077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3811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 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d-ID" dirty="0" smtClean="0"/>
              <a:t>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18</a:t>
            </a:fld>
            <a:endParaRPr lang="id-ID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26923" t="22454" r="18402" b="19638"/>
          <a:stretch/>
        </p:blipFill>
        <p:spPr bwMode="auto">
          <a:xfrm>
            <a:off x="2024928" y="1290205"/>
            <a:ext cx="8314026" cy="43520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Google Shape;122;p15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627" y="89589"/>
            <a:ext cx="607786" cy="6077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9544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 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d-ID" dirty="0" smtClean="0"/>
              <a:t>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19</a:t>
            </a:fld>
            <a:endParaRPr lang="id-ID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26423" t="25114" r="17239" b="38251"/>
          <a:stretch/>
        </p:blipFill>
        <p:spPr bwMode="auto">
          <a:xfrm>
            <a:off x="1901103" y="1690688"/>
            <a:ext cx="8572933" cy="33592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Google Shape;122;p15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627" y="89589"/>
            <a:ext cx="607786" cy="6077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6704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4" descr="A picture containing outdoor, city, town, roa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9846" y="0"/>
            <a:ext cx="914363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4"/>
          <p:cNvSpPr/>
          <p:nvPr/>
        </p:nvSpPr>
        <p:spPr>
          <a:xfrm>
            <a:off x="8318140" y="0"/>
            <a:ext cx="5700658" cy="6858000"/>
          </a:xfrm>
          <a:custGeom>
            <a:avLst/>
            <a:gdLst/>
            <a:ahLst/>
            <a:cxnLst/>
            <a:rect l="l" t="t" r="r" b="b"/>
            <a:pathLst>
              <a:path w="5700658" h="6858000" extrusionOk="0">
                <a:moveTo>
                  <a:pt x="2093858" y="0"/>
                </a:moveTo>
                <a:lnTo>
                  <a:pt x="5700658" y="0"/>
                </a:lnTo>
                <a:lnTo>
                  <a:pt x="5700658" y="6858000"/>
                </a:lnTo>
                <a:lnTo>
                  <a:pt x="0" y="6858000"/>
                </a:lnTo>
                <a:lnTo>
                  <a:pt x="2093858" y="0"/>
                </a:lnTo>
                <a:close/>
              </a:path>
            </a:pathLst>
          </a:custGeom>
          <a:solidFill>
            <a:schemeClr val="lt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4"/>
          <p:cNvSpPr/>
          <p:nvPr/>
        </p:nvSpPr>
        <p:spPr>
          <a:xfrm rot="10800000">
            <a:off x="2665056" y="0"/>
            <a:ext cx="7446087" cy="6858000"/>
          </a:xfrm>
          <a:custGeom>
            <a:avLst/>
            <a:gdLst/>
            <a:ahLst/>
            <a:cxnLst/>
            <a:rect l="l" t="t" r="r" b="b"/>
            <a:pathLst>
              <a:path w="7446087" h="6858000" extrusionOk="0">
                <a:moveTo>
                  <a:pt x="5352229" y="6858000"/>
                </a:moveTo>
                <a:lnTo>
                  <a:pt x="0" y="6858000"/>
                </a:lnTo>
                <a:lnTo>
                  <a:pt x="2093858" y="0"/>
                </a:lnTo>
                <a:lnTo>
                  <a:pt x="7446087" y="0"/>
                </a:lnTo>
                <a:close/>
              </a:path>
            </a:pathLst>
          </a:custGeom>
          <a:solidFill>
            <a:srgbClr val="1B449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3737568" y="674419"/>
            <a:ext cx="4580572" cy="550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57150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d-ID" sz="44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Polinomial Faktorial</a:t>
            </a:r>
          </a:p>
          <a:p>
            <a:pPr marL="571500" marR="0" lvl="0" indent="-57150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d-ID" sz="44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Polinomial Lagrange</a:t>
            </a:r>
          </a:p>
          <a:p>
            <a:pPr marL="571500" marR="0" lvl="0" indent="-57150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d-ID" sz="44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Polinomial Newton</a:t>
            </a:r>
          </a:p>
          <a:p>
            <a:pPr marL="571500" marR="0" lvl="0" indent="-57150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d-ID" sz="44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Bilangan Stirling</a:t>
            </a:r>
          </a:p>
          <a:p>
            <a:pPr marL="571500" marR="0" lvl="0" indent="-57150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sz="44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14" descr="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6914" y="117928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4"/>
          <p:cNvSpPr/>
          <p:nvPr/>
        </p:nvSpPr>
        <p:spPr>
          <a:xfrm>
            <a:off x="0" y="2599306"/>
            <a:ext cx="345238" cy="1133868"/>
          </a:xfrm>
          <a:custGeom>
            <a:avLst/>
            <a:gdLst/>
            <a:ahLst/>
            <a:cxnLst/>
            <a:rect l="l" t="t" r="r" b="b"/>
            <a:pathLst>
              <a:path w="345238" h="1133868" extrusionOk="0">
                <a:moveTo>
                  <a:pt x="0" y="0"/>
                </a:moveTo>
                <a:lnTo>
                  <a:pt x="345238" y="0"/>
                </a:lnTo>
                <a:lnTo>
                  <a:pt x="0" y="1133868"/>
                </a:lnTo>
                <a:close/>
              </a:path>
            </a:pathLst>
          </a:custGeom>
          <a:solidFill>
            <a:srgbClr val="B4E8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4"/>
          <p:cNvSpPr/>
          <p:nvPr/>
        </p:nvSpPr>
        <p:spPr>
          <a:xfrm>
            <a:off x="8184440" y="2075824"/>
            <a:ext cx="1407842" cy="3314700"/>
          </a:xfrm>
          <a:prstGeom prst="parallelogram">
            <a:avLst>
              <a:gd name="adj" fmla="val 71688"/>
            </a:avLst>
          </a:prstGeom>
          <a:solidFill>
            <a:srgbClr val="EA9E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1417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 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d-ID" dirty="0" smtClean="0"/>
              <a:t>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20</a:t>
            </a:fld>
            <a:endParaRPr lang="id-ID"/>
          </a:p>
        </p:txBody>
      </p:sp>
      <p:pic>
        <p:nvPicPr>
          <p:cNvPr id="5" name="Picture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5" t="15069" r="16574" b="8706"/>
          <a:stretch/>
        </p:blipFill>
        <p:spPr bwMode="auto">
          <a:xfrm>
            <a:off x="1602798" y="600075"/>
            <a:ext cx="7842538" cy="57562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Google Shape;122;p15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627" y="89589"/>
            <a:ext cx="607786" cy="6077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3461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 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d-ID" dirty="0" smtClean="0"/>
              <a:t>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21</a:t>
            </a:fld>
            <a:endParaRPr lang="id-ID"/>
          </a:p>
        </p:txBody>
      </p:sp>
      <p:pic>
        <p:nvPicPr>
          <p:cNvPr id="5" name="Picture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8" t="20386" r="16908" b="13433"/>
          <a:stretch/>
        </p:blipFill>
        <p:spPr bwMode="auto">
          <a:xfrm>
            <a:off x="2260455" y="1027905"/>
            <a:ext cx="7766772" cy="51490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Google Shape;122;p15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627" y="89589"/>
            <a:ext cx="607786" cy="6077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9698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 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d-ID" dirty="0" smtClean="0"/>
              <a:t>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22</a:t>
            </a:fld>
            <a:endParaRPr lang="id-ID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25759" t="28068" r="15744" b="11956"/>
          <a:stretch/>
        </p:blipFill>
        <p:spPr bwMode="auto">
          <a:xfrm>
            <a:off x="1645226" y="903215"/>
            <a:ext cx="8433955" cy="48013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Google Shape;122;p15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627" y="89589"/>
            <a:ext cx="607786" cy="6077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4701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 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d-ID" dirty="0" smtClean="0"/>
              <a:t>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23</a:t>
            </a:fld>
            <a:endParaRPr lang="id-ID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37723" t="22455" r="26879" b="21114"/>
          <a:stretch/>
        </p:blipFill>
        <p:spPr bwMode="auto">
          <a:xfrm>
            <a:off x="2238374" y="637944"/>
            <a:ext cx="7497907" cy="58148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Google Shape;122;p15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627" y="89589"/>
            <a:ext cx="607786" cy="6077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6810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 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d-ID" dirty="0" smtClean="0"/>
              <a:t>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24</a:t>
            </a:fld>
            <a:endParaRPr lang="id-ID"/>
          </a:p>
        </p:txBody>
      </p:sp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61" t="27773" r="25880" b="23773"/>
          <a:stretch/>
        </p:blipFill>
        <p:spPr bwMode="auto">
          <a:xfrm>
            <a:off x="1911494" y="996732"/>
            <a:ext cx="8115734" cy="48637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Google Shape;122;p15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627" y="89589"/>
            <a:ext cx="607786" cy="6077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350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25</a:t>
            </a:fld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2019935" y="670118"/>
                <a:ext cx="8136904" cy="54726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576" indent="0">
                  <a:buFont typeface="Wingdings 3" charset="2"/>
                  <a:buNone/>
                </a:pPr>
                <a:r>
                  <a:rPr lang="id-ID" sz="2800" b="1" dirty="0" smtClean="0">
                    <a:latin typeface="Calibri" pitchFamily="34" charset="0"/>
                    <a:cs typeface="Calibri" pitchFamily="34" charset="0"/>
                  </a:rPr>
                  <a:t>Bilangan </a:t>
                </a:r>
                <a:r>
                  <a:rPr lang="en-US" sz="2800" b="1" dirty="0" err="1" smtClean="0">
                    <a:latin typeface="Calibri" pitchFamily="34" charset="0"/>
                    <a:cs typeface="Calibri" pitchFamily="34" charset="0"/>
                  </a:rPr>
                  <a:t>Stirling</a:t>
                </a:r>
                <a:r>
                  <a:rPr lang="id-ID" sz="2800" b="1" dirty="0" smtClean="0">
                    <a:latin typeface="Calibri" pitchFamily="34" charset="0"/>
                    <a:cs typeface="Calibri" pitchFamily="34" charset="0"/>
                  </a:rPr>
                  <a:t> jenis pertama</a:t>
                </a:r>
                <a:r>
                  <a:rPr lang="en-US" sz="2800" b="1" dirty="0" smtClean="0">
                    <a:latin typeface="Calibri" pitchFamily="34" charset="0"/>
                    <a:cs typeface="Calibri" pitchFamily="34" charset="0"/>
                  </a:rPr>
                  <a:t> </a:t>
                </a:r>
                <a:r>
                  <a:rPr lang="id-ID" sz="2800" dirty="0" smtClean="0">
                    <a:latin typeface="Calibri" pitchFamily="34" charset="0"/>
                    <a:cs typeface="Calibri" pitchFamily="34" charset="0"/>
                  </a:rPr>
                  <a:t>muncul ketika polinomial faktorial </a:t>
                </a:r>
                <a:r>
                  <a:rPr lang="en-US" sz="2800" dirty="0" smtClean="0">
                    <a:latin typeface="Calibri" pitchFamily="34" charset="0"/>
                    <a:cs typeface="Calibri" pitchFamily="34" charset="0"/>
                  </a:rPr>
                  <a:t> </a:t>
                </a:r>
                <a:r>
                  <a:rPr lang="id-ID" sz="2800" dirty="0" smtClean="0">
                    <a:latin typeface="Calibri" pitchFamily="34" charset="0"/>
                    <a:cs typeface="Calibri" pitchFamily="34" charset="0"/>
                  </a:rPr>
                  <a:t>dinyatakan dalam bentuk polinomial standar, yaitu:</a:t>
                </a:r>
              </a:p>
              <a:p>
                <a:pPr marL="36576" indent="0" algn="ctr">
                  <a:buFont typeface="Wingdings 3" charset="2"/>
                  <a:buNone/>
                </a:pPr>
                <a:r>
                  <a:rPr lang="id-ID" sz="2800" dirty="0" smtClean="0">
                    <a:latin typeface="Calibri" pitchFamily="34" charset="0"/>
                    <a:cs typeface="Calibri" pitchFamily="34" charset="0"/>
                  </a:rPr>
                  <a:t>k</a:t>
                </a:r>
                <a:r>
                  <a:rPr lang="id-ID" sz="2800" baseline="30000" dirty="0" smtClean="0">
                    <a:latin typeface="Calibri" pitchFamily="34" charset="0"/>
                    <a:cs typeface="Calibri" pitchFamily="34" charset="0"/>
                  </a:rPr>
                  <a:t>(n)</a:t>
                </a:r>
                <a:r>
                  <a:rPr lang="id-ID" sz="2800" dirty="0" smtClean="0">
                    <a:latin typeface="Calibri" pitchFamily="34" charset="0"/>
                    <a:cs typeface="Calibri" pitchFamily="34" charset="0"/>
                  </a:rPr>
                  <a:t>= S</a:t>
                </a:r>
                <a:r>
                  <a:rPr lang="id-ID" sz="2800" baseline="-25000" dirty="0" smtClean="0">
                    <a:latin typeface="Calibri" pitchFamily="34" charset="0"/>
                    <a:cs typeface="Calibri" pitchFamily="34" charset="0"/>
                  </a:rPr>
                  <a:t>1</a:t>
                </a:r>
                <a:r>
                  <a:rPr lang="id-ID" sz="2800" baseline="30000" dirty="0" smtClean="0">
                    <a:latin typeface="Calibri" pitchFamily="34" charset="0"/>
                    <a:cs typeface="Calibri" pitchFamily="34" charset="0"/>
                  </a:rPr>
                  <a:t>(n)</a:t>
                </a:r>
                <a:r>
                  <a:rPr lang="id-ID" sz="2800" dirty="0" smtClean="0">
                    <a:latin typeface="Calibri" pitchFamily="34" charset="0"/>
                    <a:cs typeface="Calibri" pitchFamily="34" charset="0"/>
                  </a:rPr>
                  <a:t>k + S</a:t>
                </a:r>
                <a:r>
                  <a:rPr lang="id-ID" sz="2800" baseline="-25000" dirty="0" smtClean="0">
                    <a:latin typeface="Calibri" pitchFamily="34" charset="0"/>
                    <a:cs typeface="Calibri" pitchFamily="34" charset="0"/>
                  </a:rPr>
                  <a:t>2</a:t>
                </a:r>
                <a:r>
                  <a:rPr lang="id-ID" sz="2800" baseline="30000" dirty="0" smtClean="0">
                    <a:latin typeface="Calibri" pitchFamily="34" charset="0"/>
                    <a:cs typeface="Calibri" pitchFamily="34" charset="0"/>
                  </a:rPr>
                  <a:t>(n)</a:t>
                </a:r>
                <a:r>
                  <a:rPr lang="id-ID" sz="2800" dirty="0" smtClean="0">
                    <a:latin typeface="Calibri" pitchFamily="34" charset="0"/>
                    <a:cs typeface="Calibri" pitchFamily="34" charset="0"/>
                  </a:rPr>
                  <a:t> k</a:t>
                </a:r>
                <a:r>
                  <a:rPr lang="id-ID" sz="2800" baseline="30000" dirty="0" smtClean="0">
                    <a:latin typeface="Calibri" pitchFamily="34" charset="0"/>
                    <a:cs typeface="Calibri" pitchFamily="34" charset="0"/>
                  </a:rPr>
                  <a:t>2</a:t>
                </a:r>
                <a:r>
                  <a:rPr lang="id-ID" sz="2800" dirty="0" smtClean="0">
                    <a:latin typeface="Calibri" pitchFamily="34" charset="0"/>
                    <a:cs typeface="Calibri" pitchFamily="34" charset="0"/>
                  </a:rPr>
                  <a:t> + ... + S</a:t>
                </a:r>
                <a:r>
                  <a:rPr lang="id-ID" sz="2800" baseline="-25000" dirty="0" smtClean="0">
                    <a:latin typeface="Calibri" pitchFamily="34" charset="0"/>
                    <a:cs typeface="Calibri" pitchFamily="34" charset="0"/>
                  </a:rPr>
                  <a:t>n</a:t>
                </a:r>
                <a:r>
                  <a:rPr lang="id-ID" sz="2800" baseline="30000" dirty="0" smtClean="0">
                    <a:latin typeface="Calibri" pitchFamily="34" charset="0"/>
                    <a:cs typeface="Calibri" pitchFamily="34" charset="0"/>
                  </a:rPr>
                  <a:t>(n)</a:t>
                </a:r>
                <a:r>
                  <a:rPr lang="id-ID" sz="2800" dirty="0" smtClean="0">
                    <a:latin typeface="Calibri" pitchFamily="34" charset="0"/>
                    <a:cs typeface="Calibri" pitchFamily="34" charset="0"/>
                  </a:rPr>
                  <a:t>k</a:t>
                </a:r>
                <a:r>
                  <a:rPr lang="id-ID" sz="2800" baseline="30000" dirty="0" smtClean="0">
                    <a:latin typeface="Calibri" pitchFamily="34" charset="0"/>
                    <a:cs typeface="Calibri" pitchFamily="34" charset="0"/>
                  </a:rPr>
                  <a:t>n</a:t>
                </a:r>
                <a:r>
                  <a:rPr lang="id-ID" sz="2800" dirty="0" smtClean="0">
                    <a:latin typeface="Calibri" pitchFamily="34" charset="0"/>
                    <a:cs typeface="Calibri" pitchFamily="34" charset="0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d-ID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id-ID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id-ID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d-ID" sz="2800" i="1" smtClean="0">
                                    <a:latin typeface="Cambria Math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id-ID" sz="280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id-ID" sz="280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id-ID" sz="2800" i="1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id-ID" sz="2800" i="1" smtClean="0">
                                <a:latin typeface="Cambria Math"/>
                              </a:rPr>
                              <m:t>)</m:t>
                            </m:r>
                          </m:sup>
                        </m:sSup>
                        <m:sSup>
                          <m:sSupPr>
                            <m:ctrlPr>
                              <a:rPr lang="id-ID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d-ID" sz="2800" i="1" smtClean="0">
                                <a:latin typeface="Cambria Math"/>
                              </a:rPr>
                              <m:t>𝑘</m:t>
                            </m:r>
                          </m:e>
                          <m:sup>
                            <m:r>
                              <a:rPr lang="id-ID" sz="2800" i="1" smtClean="0">
                                <a:latin typeface="Cambria Math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id-ID" sz="2800" dirty="0" smtClean="0">
                  <a:latin typeface="Calibri" pitchFamily="34" charset="0"/>
                  <a:cs typeface="Calibri" pitchFamily="34" charset="0"/>
                </a:endParaRPr>
              </a:p>
              <a:p>
                <a:pPr marL="36576" indent="0" algn="just">
                  <a:buFont typeface="Wingdings 3" charset="2"/>
                  <a:buNone/>
                </a:pPr>
                <a:endParaRPr lang="id-ID" dirty="0">
                  <a:latin typeface="Calibri" pitchFamily="34" charset="0"/>
                  <a:cs typeface="Calibri" pitchFamily="34" charset="0"/>
                </a:endParaRPr>
              </a:p>
              <a:p>
                <a:pPr marL="36576" indent="0" algn="just">
                  <a:buFont typeface="Wingdings 3" charset="2"/>
                  <a:buNone/>
                </a:pPr>
                <a:endParaRPr lang="id-ID" dirty="0" smtClean="0">
                  <a:latin typeface="Calibri" pitchFamily="34" charset="0"/>
                  <a:cs typeface="Calibri" pitchFamily="34" charset="0"/>
                </a:endParaRPr>
              </a:p>
              <a:p>
                <a:pPr marL="36576" indent="0" algn="just">
                  <a:buFont typeface="Wingdings 3" charset="2"/>
                  <a:buNone/>
                </a:pPr>
                <a:endParaRPr lang="id-ID" dirty="0" smtClean="0">
                  <a:latin typeface="Calibri" pitchFamily="34" charset="0"/>
                  <a:cs typeface="Calibri" pitchFamily="34" charset="0"/>
                </a:endParaRPr>
              </a:p>
              <a:p>
                <a:pPr marL="36576" indent="0" algn="just">
                  <a:buFont typeface="Wingdings 3" charset="2"/>
                  <a:buNone/>
                </a:pPr>
                <a:endParaRPr lang="id-ID" dirty="0">
                  <a:latin typeface="Calibri" pitchFamily="34" charset="0"/>
                  <a:cs typeface="Calibri" pitchFamily="34" charset="0"/>
                </a:endParaRPr>
              </a:p>
              <a:p>
                <a:pPr marL="36576" indent="0" algn="just">
                  <a:buFont typeface="Wingdings 3" charset="2"/>
                  <a:buNone/>
                </a:pPr>
                <a:r>
                  <a:rPr lang="id-ID" sz="2800" dirty="0" smtClean="0">
                    <a:latin typeface="Calibri" pitchFamily="34" charset="0"/>
                    <a:cs typeface="Calibri" pitchFamily="34" charset="0"/>
                  </a:rPr>
                  <a:t>Contoh:</a:t>
                </a:r>
              </a:p>
              <a:p>
                <a:pPr marL="36576" indent="0" algn="ctr">
                  <a:buFont typeface="Wingdings 3" charset="2"/>
                  <a:buNone/>
                </a:pPr>
                <a:r>
                  <a:rPr lang="id-ID" sz="2800" dirty="0" smtClean="0">
                    <a:latin typeface="Calibri" pitchFamily="34" charset="0"/>
                    <a:cs typeface="Calibri" pitchFamily="34" charset="0"/>
                  </a:rPr>
                  <a:t>k</a:t>
                </a:r>
                <a:r>
                  <a:rPr lang="id-ID" sz="2800" baseline="30000" dirty="0" smtClean="0">
                    <a:latin typeface="Calibri" pitchFamily="34" charset="0"/>
                    <a:cs typeface="Calibri" pitchFamily="34" charset="0"/>
                  </a:rPr>
                  <a:t>(3)</a:t>
                </a:r>
                <a:r>
                  <a:rPr lang="id-ID" sz="2800" dirty="0" smtClean="0">
                    <a:latin typeface="Calibri" pitchFamily="34" charset="0"/>
                    <a:cs typeface="Calibri" pitchFamily="34" charset="0"/>
                  </a:rPr>
                  <a:t> = 2k – 3k</a:t>
                </a:r>
                <a:r>
                  <a:rPr lang="id-ID" sz="2800" baseline="30000" dirty="0" smtClean="0">
                    <a:latin typeface="Calibri" pitchFamily="34" charset="0"/>
                    <a:cs typeface="Calibri" pitchFamily="34" charset="0"/>
                  </a:rPr>
                  <a:t>2</a:t>
                </a:r>
                <a:r>
                  <a:rPr lang="id-ID" sz="2800" dirty="0" smtClean="0">
                    <a:latin typeface="Calibri" pitchFamily="34" charset="0"/>
                    <a:cs typeface="Calibri" pitchFamily="34" charset="0"/>
                  </a:rPr>
                  <a:t> + k</a:t>
                </a:r>
                <a:r>
                  <a:rPr lang="id-ID" sz="2800" baseline="30000" dirty="0" smtClean="0">
                    <a:latin typeface="Calibri" pitchFamily="34" charset="0"/>
                    <a:cs typeface="Calibri" pitchFamily="34" charset="0"/>
                  </a:rPr>
                  <a:t>3</a:t>
                </a:r>
              </a:p>
              <a:p>
                <a:pPr marL="36576" indent="0" algn="just">
                  <a:buFont typeface="Wingdings 3" charset="2"/>
                  <a:buNone/>
                </a:pPr>
                <a:r>
                  <a:rPr lang="id-ID" sz="2800" dirty="0" smtClean="0">
                    <a:latin typeface="Calibri" pitchFamily="34" charset="0"/>
                    <a:cs typeface="Calibri" pitchFamily="34" charset="0"/>
                  </a:rPr>
                  <a:t>dimana berarti S</a:t>
                </a:r>
                <a:r>
                  <a:rPr lang="id-ID" sz="2800" baseline="-25000" dirty="0" smtClean="0">
                    <a:latin typeface="Calibri" pitchFamily="34" charset="0"/>
                    <a:cs typeface="Calibri" pitchFamily="34" charset="0"/>
                  </a:rPr>
                  <a:t>1</a:t>
                </a:r>
                <a:r>
                  <a:rPr lang="id-ID" sz="2800" baseline="30000" dirty="0" smtClean="0">
                    <a:latin typeface="Calibri" pitchFamily="34" charset="0"/>
                    <a:cs typeface="Calibri" pitchFamily="34" charset="0"/>
                  </a:rPr>
                  <a:t>(3)</a:t>
                </a:r>
                <a:r>
                  <a:rPr lang="id-ID" sz="2800" dirty="0" smtClean="0">
                    <a:latin typeface="Calibri" pitchFamily="34" charset="0"/>
                    <a:cs typeface="Calibri" pitchFamily="34" charset="0"/>
                  </a:rPr>
                  <a:t>= 2, S</a:t>
                </a:r>
                <a:r>
                  <a:rPr lang="id-ID" sz="2800" baseline="-25000" dirty="0" smtClean="0">
                    <a:latin typeface="Calibri" pitchFamily="34" charset="0"/>
                    <a:cs typeface="Calibri" pitchFamily="34" charset="0"/>
                  </a:rPr>
                  <a:t>2</a:t>
                </a:r>
                <a:r>
                  <a:rPr lang="id-ID" sz="2800" baseline="30000" dirty="0" smtClean="0">
                    <a:latin typeface="Calibri" pitchFamily="34" charset="0"/>
                    <a:cs typeface="Calibri" pitchFamily="34" charset="0"/>
                  </a:rPr>
                  <a:t>(3</a:t>
                </a:r>
                <a:r>
                  <a:rPr lang="id-ID" sz="2800" baseline="30000" dirty="0">
                    <a:latin typeface="Calibri" pitchFamily="34" charset="0"/>
                    <a:cs typeface="Calibri" pitchFamily="34" charset="0"/>
                  </a:rPr>
                  <a:t>)</a:t>
                </a:r>
                <a:r>
                  <a:rPr lang="id-ID" sz="2800" dirty="0">
                    <a:latin typeface="Calibri" pitchFamily="34" charset="0"/>
                    <a:cs typeface="Calibri" pitchFamily="34" charset="0"/>
                  </a:rPr>
                  <a:t>= </a:t>
                </a:r>
                <a:r>
                  <a:rPr lang="id-ID" sz="2800" dirty="0" smtClean="0">
                    <a:latin typeface="Calibri" pitchFamily="34" charset="0"/>
                    <a:cs typeface="Calibri" pitchFamily="34" charset="0"/>
                  </a:rPr>
                  <a:t>-3, dan S</a:t>
                </a:r>
                <a:r>
                  <a:rPr lang="id-ID" sz="2800" baseline="-25000" dirty="0" smtClean="0">
                    <a:latin typeface="Calibri" pitchFamily="34" charset="0"/>
                    <a:cs typeface="Calibri" pitchFamily="34" charset="0"/>
                  </a:rPr>
                  <a:t>3</a:t>
                </a:r>
                <a:r>
                  <a:rPr lang="id-ID" sz="2800" baseline="30000" dirty="0" smtClean="0">
                    <a:latin typeface="Calibri" pitchFamily="34" charset="0"/>
                    <a:cs typeface="Calibri" pitchFamily="34" charset="0"/>
                  </a:rPr>
                  <a:t>(3</a:t>
                </a:r>
                <a:r>
                  <a:rPr lang="id-ID" sz="2800" baseline="30000" dirty="0">
                    <a:latin typeface="Calibri" pitchFamily="34" charset="0"/>
                    <a:cs typeface="Calibri" pitchFamily="34" charset="0"/>
                  </a:rPr>
                  <a:t>)</a:t>
                </a:r>
                <a:r>
                  <a:rPr lang="id-ID" sz="2800" dirty="0">
                    <a:latin typeface="Calibri" pitchFamily="34" charset="0"/>
                    <a:cs typeface="Calibri" pitchFamily="34" charset="0"/>
                  </a:rPr>
                  <a:t>= </a:t>
                </a:r>
                <a:r>
                  <a:rPr lang="id-ID" sz="2800" dirty="0" smtClean="0">
                    <a:latin typeface="Calibri" pitchFamily="34" charset="0"/>
                    <a:cs typeface="Calibri" pitchFamily="34" charset="0"/>
                  </a:rPr>
                  <a:t>1</a:t>
                </a:r>
                <a:endParaRPr lang="id-ID" sz="2800" dirty="0">
                  <a:latin typeface="Calibri" pitchFamily="34" charset="0"/>
                  <a:cs typeface="Calibri" pitchFamily="34" charset="0"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935" y="670118"/>
                <a:ext cx="8136904" cy="5472608"/>
              </a:xfrm>
              <a:prstGeom prst="rect">
                <a:avLst/>
              </a:prstGeom>
              <a:blipFill rotWithShape="0">
                <a:blip r:embed="rId2"/>
                <a:stretch>
                  <a:fillRect l="-1049" t="-1114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/>
          <p:cNvSpPr/>
          <p:nvPr/>
        </p:nvSpPr>
        <p:spPr>
          <a:xfrm>
            <a:off x="2564687" y="3190820"/>
            <a:ext cx="6624736" cy="7200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dirty="0" smtClean="0"/>
              <a:t>S</a:t>
            </a:r>
            <a:r>
              <a:rPr lang="id-ID" sz="2400" baseline="-25000" dirty="0" smtClean="0"/>
              <a:t>i</a:t>
            </a:r>
            <a:r>
              <a:rPr lang="id-ID" sz="2400" baseline="30000" dirty="0" smtClean="0"/>
              <a:t>(n)</a:t>
            </a:r>
            <a:r>
              <a:rPr lang="id-ID" sz="2400" dirty="0" smtClean="0"/>
              <a:t> adalah bilangan Stirling</a:t>
            </a:r>
          </a:p>
        </p:txBody>
      </p:sp>
      <p:pic>
        <p:nvPicPr>
          <p:cNvPr id="7" name="Google Shape;122;p15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627" y="89589"/>
            <a:ext cx="607786" cy="6077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619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26</a:t>
            </a:fld>
            <a:endParaRPr lang="id-ID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847407" y="624110"/>
            <a:ext cx="8573302" cy="5976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2800" smtClean="0"/>
              <a:t>Formula Rekursif:</a:t>
            </a:r>
          </a:p>
          <a:p>
            <a:pPr marL="36576" indent="0" algn="ctr">
              <a:buFont typeface="Wingdings 3" charset="2"/>
              <a:buNone/>
            </a:pPr>
            <a:r>
              <a:rPr lang="id-ID" sz="2800" smtClean="0"/>
              <a:t>S</a:t>
            </a:r>
            <a:r>
              <a:rPr lang="id-ID" sz="2800" baseline="-25000" smtClean="0"/>
              <a:t>i</a:t>
            </a:r>
            <a:r>
              <a:rPr lang="id-ID" sz="2800" baseline="30000" smtClean="0"/>
              <a:t>(n+1)</a:t>
            </a:r>
            <a:r>
              <a:rPr lang="id-ID" sz="2800" smtClean="0"/>
              <a:t> = S</a:t>
            </a:r>
            <a:r>
              <a:rPr lang="id-ID" sz="2800" baseline="-25000" smtClean="0"/>
              <a:t>i-1</a:t>
            </a:r>
            <a:r>
              <a:rPr lang="id-ID" sz="2800" baseline="30000" smtClean="0"/>
              <a:t>(n)</a:t>
            </a:r>
            <a:r>
              <a:rPr lang="id-ID" sz="2800" smtClean="0"/>
              <a:t> – n S</a:t>
            </a:r>
            <a:r>
              <a:rPr lang="id-ID" sz="2800" baseline="-25000" smtClean="0"/>
              <a:t>i</a:t>
            </a:r>
            <a:r>
              <a:rPr lang="id-ID" sz="2800" baseline="30000" smtClean="0"/>
              <a:t>(n)</a:t>
            </a:r>
          </a:p>
          <a:p>
            <a:pPr marL="36576" indent="0" algn="ctr">
              <a:buFont typeface="Wingdings 3" charset="2"/>
              <a:buNone/>
            </a:pPr>
            <a:endParaRPr lang="id-ID" sz="2800" smtClean="0"/>
          </a:p>
          <a:p>
            <a:pPr marL="36576" indent="0" algn="just">
              <a:buFont typeface="Wingdings 3" charset="2"/>
              <a:buNone/>
            </a:pPr>
            <a:r>
              <a:rPr lang="id-ID" sz="2800" smtClean="0"/>
              <a:t>Bukti:</a:t>
            </a:r>
          </a:p>
          <a:p>
            <a:pPr marL="36576" indent="0" algn="just">
              <a:buFont typeface="Wingdings 3" charset="2"/>
              <a:buNone/>
            </a:pPr>
            <a:r>
              <a:rPr lang="id-ID" sz="26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id-ID" sz="2600" baseline="30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id-ID" sz="2600" i="1" baseline="30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id-ID" sz="2600" baseline="30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+1)</a:t>
            </a:r>
            <a:r>
              <a:rPr lang="id-ID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(</a:t>
            </a:r>
            <a:r>
              <a:rPr lang="id-ID" sz="26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id-ID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id-ID" sz="26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id-ID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id-ID" sz="26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id-ID" sz="2600" baseline="30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id-ID" sz="2600" i="1" baseline="30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id-ID" sz="2600" baseline="30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id-ID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k k</a:t>
            </a:r>
            <a:r>
              <a:rPr lang="id-ID" sz="2600" baseline="30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(n)</a:t>
            </a:r>
            <a:r>
              <a:rPr lang="id-ID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n k</a:t>
            </a:r>
            <a:r>
              <a:rPr lang="id-ID" sz="2600" baseline="30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(n)</a:t>
            </a:r>
          </a:p>
          <a:p>
            <a:pPr marL="1255713" indent="-1219200" algn="just">
              <a:buFont typeface="Wingdings 3" charset="2"/>
              <a:buNone/>
            </a:pPr>
            <a:r>
              <a:rPr lang="id-ID" sz="2600" baseline="30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id-ID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k (S</a:t>
            </a:r>
            <a:r>
              <a:rPr lang="id-ID" sz="2600" baseline="-25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d-ID" sz="2600" baseline="30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(n)</a:t>
            </a:r>
            <a:r>
              <a:rPr lang="id-ID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 + S</a:t>
            </a:r>
            <a:r>
              <a:rPr lang="id-ID" sz="2600" baseline="-25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id-ID" sz="2600" baseline="30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(n)</a:t>
            </a:r>
            <a:r>
              <a:rPr lang="id-ID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</a:t>
            </a:r>
            <a:r>
              <a:rPr lang="id-ID" sz="2600" baseline="30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id-ID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+ ... + S</a:t>
            </a:r>
            <a:r>
              <a:rPr lang="id-ID" sz="2600" baseline="-25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id-ID" sz="2600" baseline="30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(n)</a:t>
            </a:r>
            <a:r>
              <a:rPr lang="id-ID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id-ID" sz="2600" baseline="30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id-ID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– n (S</a:t>
            </a:r>
            <a:r>
              <a:rPr lang="id-ID" sz="2600" baseline="-25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d-ID" sz="2600" baseline="30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(n)</a:t>
            </a:r>
            <a:r>
              <a:rPr lang="id-ID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 + S</a:t>
            </a:r>
            <a:r>
              <a:rPr lang="id-ID" sz="2600" baseline="-25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id-ID" sz="2600" baseline="30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(n)</a:t>
            </a:r>
            <a:r>
              <a:rPr lang="id-ID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</a:t>
            </a:r>
            <a:r>
              <a:rPr lang="id-ID" sz="2600" baseline="30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id-ID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+ ... + S</a:t>
            </a:r>
            <a:r>
              <a:rPr lang="id-ID" sz="2600" baseline="-25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id-ID" sz="2600" baseline="30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(n)</a:t>
            </a:r>
            <a:r>
              <a:rPr lang="id-ID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id-ID" sz="2600" baseline="30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id-ID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1255713" indent="-1219200" algn="just">
              <a:buFont typeface="Wingdings 3" charset="2"/>
              <a:buNone/>
            </a:pPr>
            <a:r>
              <a:rPr lang="id-ID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= (S</a:t>
            </a:r>
            <a:r>
              <a:rPr lang="id-ID" sz="2600" baseline="-25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d-ID" sz="2600" baseline="30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(n)</a:t>
            </a:r>
            <a:r>
              <a:rPr lang="id-ID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id-ID" sz="2600" baseline="30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id-ID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+ S</a:t>
            </a:r>
            <a:r>
              <a:rPr lang="id-ID" sz="2600" baseline="-25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id-ID" sz="2600" baseline="30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(n)</a:t>
            </a:r>
            <a:r>
              <a:rPr lang="id-ID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</a:t>
            </a:r>
            <a:r>
              <a:rPr lang="id-ID" sz="2600" baseline="30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id-ID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+ ... + S</a:t>
            </a:r>
            <a:r>
              <a:rPr lang="id-ID" sz="2600" baseline="-25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id-ID" sz="2600" baseline="30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(n)</a:t>
            </a:r>
            <a:r>
              <a:rPr lang="id-ID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id-ID" sz="2600" baseline="30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n+1</a:t>
            </a:r>
            <a:r>
              <a:rPr lang="id-ID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– (nS</a:t>
            </a:r>
            <a:r>
              <a:rPr lang="id-ID" sz="2600" baseline="-25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d-ID" sz="2600" baseline="30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(n)</a:t>
            </a:r>
            <a:r>
              <a:rPr lang="id-ID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 + nS</a:t>
            </a:r>
            <a:r>
              <a:rPr lang="id-ID" sz="2600" baseline="-25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id-ID" sz="2600" baseline="30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(n)</a:t>
            </a:r>
            <a:r>
              <a:rPr lang="id-ID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</a:t>
            </a:r>
            <a:r>
              <a:rPr lang="id-ID" sz="2600" baseline="30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id-ID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+ ... + nS</a:t>
            </a:r>
            <a:r>
              <a:rPr lang="id-ID" sz="2600" baseline="-25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id-ID" sz="2600" baseline="30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(n)</a:t>
            </a:r>
            <a:r>
              <a:rPr lang="id-ID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id-ID" sz="2600" baseline="30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id-ID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1255713" indent="-1219200" algn="just">
              <a:buFont typeface="Wingdings 3" charset="2"/>
              <a:buNone/>
            </a:pPr>
            <a:r>
              <a:rPr lang="id-ID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= (-nS</a:t>
            </a:r>
            <a:r>
              <a:rPr lang="id-ID" sz="2600" baseline="-25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d-ID" sz="2600" baseline="30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(n)</a:t>
            </a:r>
            <a:r>
              <a:rPr lang="id-ID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)k + (S</a:t>
            </a:r>
            <a:r>
              <a:rPr lang="id-ID" sz="2600" baseline="-25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d-ID" sz="2600" baseline="30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(n)</a:t>
            </a:r>
            <a:r>
              <a:rPr lang="id-ID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nS</a:t>
            </a:r>
            <a:r>
              <a:rPr lang="id-ID" sz="2600" baseline="-25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id-ID" sz="2600" baseline="30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(n)</a:t>
            </a:r>
            <a:r>
              <a:rPr lang="id-ID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)k</a:t>
            </a:r>
            <a:r>
              <a:rPr lang="id-ID" sz="2600" baseline="30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id-ID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+ ... + (S</a:t>
            </a:r>
            <a:r>
              <a:rPr lang="id-ID" sz="2600" baseline="-25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n-1</a:t>
            </a:r>
            <a:r>
              <a:rPr lang="id-ID" sz="2600" baseline="30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(n)</a:t>
            </a:r>
            <a:r>
              <a:rPr lang="id-ID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nS</a:t>
            </a:r>
            <a:r>
              <a:rPr lang="id-ID" sz="2600" baseline="-25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id-ID" sz="2600" baseline="30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(n)</a:t>
            </a:r>
            <a:r>
              <a:rPr lang="id-ID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)k</a:t>
            </a:r>
            <a:r>
              <a:rPr lang="id-ID" sz="2600" baseline="30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sz="26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5713" indent="-1219200" algn="just">
              <a:buFont typeface="Wingdings 3" charset="2"/>
              <a:buNone/>
            </a:pP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+</a:t>
            </a:r>
            <a:r>
              <a:rPr lang="id-ID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id-ID" sz="2600" baseline="-25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id-ID" sz="2600" baseline="30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(n)</a:t>
            </a:r>
            <a:r>
              <a:rPr lang="id-ID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id-ID" sz="2600" baseline="30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n+1</a:t>
            </a:r>
            <a:endParaRPr lang="id-ID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Google Shape;122;p15" descr="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0627" y="89589"/>
            <a:ext cx="607786" cy="6077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330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27</a:t>
            </a:fld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1910788" y="692891"/>
                <a:ext cx="8424936" cy="42586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576" indent="0">
                  <a:buFont typeface="Wingdings 3" charset="2"/>
                  <a:buNone/>
                </a:pPr>
                <a:r>
                  <a:rPr lang="id-ID" sz="2800" b="1" dirty="0" smtClean="0">
                    <a:latin typeface="Calibri" pitchFamily="34" charset="0"/>
                    <a:cs typeface="Calibri" pitchFamily="34" charset="0"/>
                  </a:rPr>
                  <a:t>Bilangan </a:t>
                </a:r>
                <a:r>
                  <a:rPr lang="en-US" sz="2800" b="1" dirty="0" err="1" smtClean="0">
                    <a:latin typeface="Calibri" pitchFamily="34" charset="0"/>
                    <a:cs typeface="Calibri" pitchFamily="34" charset="0"/>
                  </a:rPr>
                  <a:t>Stirling</a:t>
                </a:r>
                <a:r>
                  <a:rPr lang="id-ID" sz="2800" b="1" dirty="0" smtClean="0">
                    <a:latin typeface="Calibri" pitchFamily="34" charset="0"/>
                    <a:cs typeface="Calibri" pitchFamily="34" charset="0"/>
                  </a:rPr>
                  <a:t> jenis kedua</a:t>
                </a:r>
                <a:r>
                  <a:rPr lang="en-US" sz="2800" b="1" dirty="0" smtClean="0">
                    <a:latin typeface="Calibri" pitchFamily="34" charset="0"/>
                    <a:cs typeface="Calibri" pitchFamily="34" charset="0"/>
                  </a:rPr>
                  <a:t> </a:t>
                </a:r>
                <a:r>
                  <a:rPr lang="id-ID" sz="2800" dirty="0" smtClean="0">
                    <a:latin typeface="Calibri" pitchFamily="34" charset="0"/>
                    <a:cs typeface="Calibri" pitchFamily="34" charset="0"/>
                  </a:rPr>
                  <a:t>muncul </a:t>
                </a:r>
                <a:r>
                  <a:rPr lang="en-US" sz="2800" dirty="0" err="1" smtClean="0">
                    <a:latin typeface="Calibri" pitchFamily="34" charset="0"/>
                    <a:cs typeface="Calibri" pitchFamily="34" charset="0"/>
                  </a:rPr>
                  <a:t>jika</a:t>
                </a:r>
                <a:r>
                  <a:rPr lang="en-US" sz="2800" dirty="0" smtClean="0">
                    <a:latin typeface="Calibri" pitchFamily="34" charset="0"/>
                    <a:cs typeface="Calibri" pitchFamily="34" charset="0"/>
                  </a:rPr>
                  <a:t> </a:t>
                </a:r>
                <a:r>
                  <a:rPr lang="id-ID" sz="2800" dirty="0" smtClean="0">
                    <a:latin typeface="Calibri" pitchFamily="34" charset="0"/>
                    <a:cs typeface="Calibri" pitchFamily="34" charset="0"/>
                  </a:rPr>
                  <a:t>bentuk </a:t>
                </a:r>
                <a:r>
                  <a:rPr lang="id-ID" sz="2800" i="1" dirty="0" smtClean="0">
                    <a:latin typeface="Calibri" pitchFamily="34" charset="0"/>
                    <a:cs typeface="Calibri" pitchFamily="34" charset="0"/>
                  </a:rPr>
                  <a:t>k</a:t>
                </a:r>
                <a:r>
                  <a:rPr lang="id-ID" sz="2800" dirty="0">
                    <a:latin typeface="Calibri" pitchFamily="34" charset="0"/>
                    <a:cs typeface="Calibri" pitchFamily="34" charset="0"/>
                  </a:rPr>
                  <a:t> pangkat</a:t>
                </a:r>
                <a:r>
                  <a:rPr lang="en-US" sz="2800" dirty="0" smtClean="0">
                    <a:latin typeface="Calibri" pitchFamily="34" charset="0"/>
                    <a:cs typeface="Calibri" pitchFamily="34" charset="0"/>
                  </a:rPr>
                  <a:t> </a:t>
                </a:r>
                <a:r>
                  <a:rPr lang="en-US" sz="2800" dirty="0" err="1" smtClean="0">
                    <a:latin typeface="Calibri" pitchFamily="34" charset="0"/>
                    <a:cs typeface="Calibri" pitchFamily="34" charset="0"/>
                  </a:rPr>
                  <a:t>dari</a:t>
                </a:r>
                <a:r>
                  <a:rPr lang="en-US" sz="2800" dirty="0" smtClean="0">
                    <a:latin typeface="Calibri" pitchFamily="34" charset="0"/>
                    <a:cs typeface="Calibri" pitchFamily="34" charset="0"/>
                  </a:rPr>
                  <a:t> </a:t>
                </a:r>
                <a:r>
                  <a:rPr lang="en-US" sz="2800" dirty="0" err="1" smtClean="0">
                    <a:latin typeface="Calibri" pitchFamily="34" charset="0"/>
                    <a:cs typeface="Calibri" pitchFamily="34" charset="0"/>
                  </a:rPr>
                  <a:t>polinomial</a:t>
                </a:r>
                <a:r>
                  <a:rPr lang="en-US" sz="2800" dirty="0" smtClean="0">
                    <a:latin typeface="Calibri" pitchFamily="34" charset="0"/>
                    <a:cs typeface="Calibri" pitchFamily="34" charset="0"/>
                  </a:rPr>
                  <a:t> </a:t>
                </a:r>
                <a:r>
                  <a:rPr lang="en-US" sz="2800" dirty="0" err="1" smtClean="0">
                    <a:latin typeface="Calibri" pitchFamily="34" charset="0"/>
                    <a:cs typeface="Calibri" pitchFamily="34" charset="0"/>
                  </a:rPr>
                  <a:t>standar</a:t>
                </a:r>
                <a:r>
                  <a:rPr lang="en-US" sz="2800" dirty="0" smtClean="0">
                    <a:latin typeface="Calibri" pitchFamily="34" charset="0"/>
                    <a:cs typeface="Calibri" pitchFamily="34" charset="0"/>
                  </a:rPr>
                  <a:t> </a:t>
                </a:r>
                <a:r>
                  <a:rPr lang="id-ID" sz="2800" dirty="0" smtClean="0">
                    <a:latin typeface="Calibri" pitchFamily="34" charset="0"/>
                    <a:cs typeface="Calibri" pitchFamily="34" charset="0"/>
                  </a:rPr>
                  <a:t>dinyatakan dalam bentuk kombinasi dari faktorial polinomial, yaitu:</a:t>
                </a:r>
              </a:p>
              <a:p>
                <a:pPr marL="36576" indent="0" algn="ctr">
                  <a:buFont typeface="Wingdings 3" charset="2"/>
                  <a:buNone/>
                </a:pPr>
                <a:r>
                  <a:rPr lang="id-ID" sz="2800" dirty="0" smtClean="0">
                    <a:latin typeface="Calibri" pitchFamily="34" charset="0"/>
                    <a:cs typeface="Calibri" pitchFamily="34" charset="0"/>
                  </a:rPr>
                  <a:t>k</a:t>
                </a:r>
                <a:r>
                  <a:rPr lang="id-ID" sz="2800" baseline="30000" dirty="0" smtClean="0">
                    <a:latin typeface="Calibri" pitchFamily="34" charset="0"/>
                    <a:cs typeface="Calibri" pitchFamily="34" charset="0"/>
                  </a:rPr>
                  <a:t>n</a:t>
                </a:r>
                <a:r>
                  <a:rPr lang="id-ID" sz="2800" dirty="0" smtClean="0">
                    <a:latin typeface="Calibri" pitchFamily="34" charset="0"/>
                    <a:cs typeface="Calibri" pitchFamily="34" charset="0"/>
                  </a:rPr>
                  <a:t>= s</a:t>
                </a:r>
                <a:r>
                  <a:rPr lang="id-ID" sz="2800" baseline="-25000" dirty="0" smtClean="0">
                    <a:latin typeface="Calibri" pitchFamily="34" charset="0"/>
                    <a:cs typeface="Calibri" pitchFamily="34" charset="0"/>
                  </a:rPr>
                  <a:t>1</a:t>
                </a:r>
                <a:r>
                  <a:rPr lang="id-ID" sz="2800" baseline="30000" dirty="0" smtClean="0">
                    <a:latin typeface="Calibri" pitchFamily="34" charset="0"/>
                    <a:cs typeface="Calibri" pitchFamily="34" charset="0"/>
                  </a:rPr>
                  <a:t>(n)</a:t>
                </a:r>
                <a:r>
                  <a:rPr lang="id-ID" sz="2800" dirty="0" smtClean="0">
                    <a:latin typeface="Calibri" pitchFamily="34" charset="0"/>
                    <a:cs typeface="Calibri" pitchFamily="34" charset="0"/>
                  </a:rPr>
                  <a:t>k</a:t>
                </a:r>
                <a:r>
                  <a:rPr lang="id-ID" sz="2800" baseline="30000" dirty="0" smtClean="0">
                    <a:latin typeface="Calibri" pitchFamily="34" charset="0"/>
                    <a:cs typeface="Calibri" pitchFamily="34" charset="0"/>
                  </a:rPr>
                  <a:t>(1)</a:t>
                </a:r>
                <a:r>
                  <a:rPr lang="id-ID" sz="2800" dirty="0" smtClean="0">
                    <a:latin typeface="Calibri" pitchFamily="34" charset="0"/>
                    <a:cs typeface="Calibri" pitchFamily="34" charset="0"/>
                  </a:rPr>
                  <a:t> + s</a:t>
                </a:r>
                <a:r>
                  <a:rPr lang="id-ID" sz="2800" baseline="-25000" dirty="0" smtClean="0">
                    <a:latin typeface="Calibri" pitchFamily="34" charset="0"/>
                    <a:cs typeface="Calibri" pitchFamily="34" charset="0"/>
                  </a:rPr>
                  <a:t>2</a:t>
                </a:r>
                <a:r>
                  <a:rPr lang="id-ID" sz="2800" baseline="30000" dirty="0" smtClean="0">
                    <a:latin typeface="Calibri" pitchFamily="34" charset="0"/>
                    <a:cs typeface="Calibri" pitchFamily="34" charset="0"/>
                  </a:rPr>
                  <a:t>(n)</a:t>
                </a:r>
                <a:r>
                  <a:rPr lang="id-ID" sz="2800" dirty="0" smtClean="0">
                    <a:latin typeface="Calibri" pitchFamily="34" charset="0"/>
                    <a:cs typeface="Calibri" pitchFamily="34" charset="0"/>
                  </a:rPr>
                  <a:t> k</a:t>
                </a:r>
                <a:r>
                  <a:rPr lang="id-ID" sz="2800" baseline="30000" dirty="0" smtClean="0">
                    <a:latin typeface="Calibri" pitchFamily="34" charset="0"/>
                    <a:cs typeface="Calibri" pitchFamily="34" charset="0"/>
                  </a:rPr>
                  <a:t>(2)</a:t>
                </a:r>
                <a:r>
                  <a:rPr lang="id-ID" sz="2800" dirty="0" smtClean="0">
                    <a:latin typeface="Calibri" pitchFamily="34" charset="0"/>
                    <a:cs typeface="Calibri" pitchFamily="34" charset="0"/>
                  </a:rPr>
                  <a:t> + ... + s</a:t>
                </a:r>
                <a:r>
                  <a:rPr lang="id-ID" sz="2800" baseline="-25000" dirty="0" smtClean="0">
                    <a:latin typeface="Calibri" pitchFamily="34" charset="0"/>
                    <a:cs typeface="Calibri" pitchFamily="34" charset="0"/>
                  </a:rPr>
                  <a:t>n</a:t>
                </a:r>
                <a:r>
                  <a:rPr lang="id-ID" sz="2800" baseline="30000" dirty="0" smtClean="0">
                    <a:latin typeface="Calibri" pitchFamily="34" charset="0"/>
                    <a:cs typeface="Calibri" pitchFamily="34" charset="0"/>
                  </a:rPr>
                  <a:t>(n)</a:t>
                </a:r>
                <a:r>
                  <a:rPr lang="id-ID" sz="2800" dirty="0" smtClean="0">
                    <a:latin typeface="Calibri" pitchFamily="34" charset="0"/>
                    <a:cs typeface="Calibri" pitchFamily="34" charset="0"/>
                  </a:rPr>
                  <a:t>k</a:t>
                </a:r>
                <a:r>
                  <a:rPr lang="id-ID" sz="2800" baseline="30000" dirty="0" smtClean="0">
                    <a:latin typeface="Calibri" pitchFamily="34" charset="0"/>
                    <a:cs typeface="Calibri" pitchFamily="34" charset="0"/>
                  </a:rPr>
                  <a:t>(n)</a:t>
                </a:r>
                <a:r>
                  <a:rPr lang="id-ID" sz="2800" dirty="0" smtClean="0">
                    <a:latin typeface="Calibri" pitchFamily="34" charset="0"/>
                    <a:cs typeface="Calibri" pitchFamily="34" charset="0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d-ID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id-ID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id-ID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d-ID" sz="2800" i="1" smtClean="0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id-ID" sz="280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id-ID" sz="280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id-ID" sz="2800" i="1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id-ID" sz="2800" i="1" smtClean="0">
                                <a:latin typeface="Cambria Math"/>
                              </a:rPr>
                              <m:t>)</m:t>
                            </m:r>
                          </m:sup>
                        </m:sSup>
                        <m:sSup>
                          <m:sSupPr>
                            <m:ctrlPr>
                              <a:rPr lang="id-ID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d-ID" sz="2800" i="1" smtClean="0">
                                <a:latin typeface="Cambria Math"/>
                              </a:rPr>
                              <m:t>𝑘</m:t>
                            </m:r>
                          </m:e>
                          <m:sup>
                            <m:r>
                              <a:rPr lang="id-ID" sz="280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id-ID" sz="280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id-ID" sz="2800" i="1" smtClean="0">
                                <a:latin typeface="Cambria Math"/>
                              </a:rPr>
                              <m:t>)</m:t>
                            </m:r>
                          </m:sup>
                        </m:sSup>
                      </m:e>
                    </m:nary>
                  </m:oMath>
                </a14:m>
                <a:endParaRPr lang="id-ID" sz="2800" dirty="0" smtClean="0">
                  <a:latin typeface="Calibri" pitchFamily="34" charset="0"/>
                  <a:cs typeface="Calibri" pitchFamily="34" charset="0"/>
                </a:endParaRPr>
              </a:p>
              <a:p>
                <a:pPr marL="36576" indent="0" algn="just">
                  <a:buFont typeface="Wingdings 3" charset="2"/>
                  <a:buNone/>
                </a:pPr>
                <a:endParaRPr lang="id-ID" sz="2800" dirty="0">
                  <a:latin typeface="Calibri" pitchFamily="34" charset="0"/>
                  <a:cs typeface="Calibri" pitchFamily="34" charset="0"/>
                </a:endParaRPr>
              </a:p>
              <a:p>
                <a:pPr marL="36576" indent="0" algn="just">
                  <a:buFont typeface="Wingdings 3" charset="2"/>
                  <a:buNone/>
                </a:pPr>
                <a:endParaRPr lang="id-ID" sz="2800" dirty="0" smtClean="0">
                  <a:latin typeface="Calibri" pitchFamily="34" charset="0"/>
                  <a:cs typeface="Calibri" pitchFamily="34" charset="0"/>
                </a:endParaRPr>
              </a:p>
              <a:p>
                <a:pPr marL="36576" indent="0" algn="just">
                  <a:buFont typeface="Wingdings 3" charset="2"/>
                  <a:buNone/>
                </a:pPr>
                <a:r>
                  <a:rPr lang="en-US" sz="2800" dirty="0" smtClean="0">
                    <a:latin typeface="Calibri" pitchFamily="34" charset="0"/>
                    <a:cs typeface="Calibri" pitchFamily="34" charset="0"/>
                  </a:rPr>
                  <a:t>C</a:t>
                </a:r>
                <a:r>
                  <a:rPr lang="id-ID" sz="2800" dirty="0" smtClean="0">
                    <a:latin typeface="Calibri" pitchFamily="34" charset="0"/>
                    <a:cs typeface="Calibri" pitchFamily="34" charset="0"/>
                  </a:rPr>
                  <a:t>ontoh:</a:t>
                </a:r>
                <a:r>
                  <a:rPr lang="en-US" sz="2800" dirty="0" smtClean="0">
                    <a:latin typeface="Calibri" pitchFamily="34" charset="0"/>
                    <a:cs typeface="Calibri" pitchFamily="34" charset="0"/>
                  </a:rPr>
                  <a:t>	</a:t>
                </a:r>
                <a:r>
                  <a:rPr lang="id-ID" sz="2800" dirty="0" smtClean="0">
                    <a:latin typeface="Calibri" pitchFamily="34" charset="0"/>
                    <a:cs typeface="Calibri" pitchFamily="34" charset="0"/>
                  </a:rPr>
                  <a:t>k</a:t>
                </a:r>
                <a:r>
                  <a:rPr lang="id-ID" sz="2800" baseline="30000" dirty="0" smtClean="0">
                    <a:latin typeface="Calibri" pitchFamily="34" charset="0"/>
                    <a:cs typeface="Calibri" pitchFamily="34" charset="0"/>
                  </a:rPr>
                  <a:t>3</a:t>
                </a:r>
                <a:r>
                  <a:rPr lang="id-ID" sz="2800" dirty="0" smtClean="0">
                    <a:latin typeface="Calibri" pitchFamily="34" charset="0"/>
                    <a:cs typeface="Calibri" pitchFamily="34" charset="0"/>
                  </a:rPr>
                  <a:t> = k</a:t>
                </a:r>
                <a:r>
                  <a:rPr lang="id-ID" sz="2800" baseline="30000" dirty="0" smtClean="0">
                    <a:latin typeface="Calibri" pitchFamily="34" charset="0"/>
                    <a:cs typeface="Calibri" pitchFamily="34" charset="0"/>
                  </a:rPr>
                  <a:t>(1)</a:t>
                </a:r>
                <a:r>
                  <a:rPr lang="id-ID" sz="2800" dirty="0" smtClean="0">
                    <a:latin typeface="Calibri" pitchFamily="34" charset="0"/>
                    <a:cs typeface="Calibri" pitchFamily="34" charset="0"/>
                  </a:rPr>
                  <a:t> + 3k</a:t>
                </a:r>
                <a:r>
                  <a:rPr lang="id-ID" sz="2800" baseline="30000" dirty="0" smtClean="0">
                    <a:latin typeface="Calibri" pitchFamily="34" charset="0"/>
                    <a:cs typeface="Calibri" pitchFamily="34" charset="0"/>
                  </a:rPr>
                  <a:t>(2)</a:t>
                </a:r>
                <a:r>
                  <a:rPr lang="id-ID" sz="2800" dirty="0" smtClean="0">
                    <a:latin typeface="Calibri" pitchFamily="34" charset="0"/>
                    <a:cs typeface="Calibri" pitchFamily="34" charset="0"/>
                  </a:rPr>
                  <a:t> + k</a:t>
                </a:r>
                <a:r>
                  <a:rPr lang="id-ID" sz="2800" baseline="30000" dirty="0" smtClean="0">
                    <a:latin typeface="Calibri" pitchFamily="34" charset="0"/>
                    <a:cs typeface="Calibri" pitchFamily="34" charset="0"/>
                  </a:rPr>
                  <a:t>(3)</a:t>
                </a:r>
              </a:p>
              <a:p>
                <a:pPr marL="36576" indent="0" algn="just">
                  <a:buFont typeface="Wingdings 3" charset="2"/>
                  <a:buNone/>
                </a:pPr>
                <a:r>
                  <a:rPr lang="id-ID" sz="2800" dirty="0" smtClean="0">
                    <a:latin typeface="Calibri" pitchFamily="34" charset="0"/>
                    <a:cs typeface="Calibri" pitchFamily="34" charset="0"/>
                  </a:rPr>
                  <a:t>dimana berarti S</a:t>
                </a:r>
                <a:r>
                  <a:rPr lang="id-ID" sz="2800" baseline="-25000" dirty="0" smtClean="0">
                    <a:latin typeface="Calibri" pitchFamily="34" charset="0"/>
                    <a:cs typeface="Calibri" pitchFamily="34" charset="0"/>
                  </a:rPr>
                  <a:t>1</a:t>
                </a:r>
                <a:r>
                  <a:rPr lang="id-ID" sz="2800" baseline="30000" dirty="0" smtClean="0">
                    <a:latin typeface="Calibri" pitchFamily="34" charset="0"/>
                    <a:cs typeface="Calibri" pitchFamily="34" charset="0"/>
                  </a:rPr>
                  <a:t>(3</a:t>
                </a:r>
                <a:r>
                  <a:rPr lang="en-US" sz="2800" baseline="30000" dirty="0" smtClean="0">
                    <a:latin typeface="Calibri" pitchFamily="34" charset="0"/>
                    <a:cs typeface="Calibri" pitchFamily="34" charset="0"/>
                  </a:rPr>
                  <a:t>	</a:t>
                </a:r>
                <a:r>
                  <a:rPr lang="id-ID" sz="2800" baseline="30000" dirty="0" smtClean="0">
                    <a:latin typeface="Calibri" pitchFamily="34" charset="0"/>
                    <a:cs typeface="Calibri" pitchFamily="34" charset="0"/>
                  </a:rPr>
                  <a:t>)</a:t>
                </a:r>
                <a:r>
                  <a:rPr lang="id-ID" sz="2800" dirty="0" smtClean="0">
                    <a:latin typeface="Calibri" pitchFamily="34" charset="0"/>
                    <a:cs typeface="Calibri" pitchFamily="34" charset="0"/>
                  </a:rPr>
                  <a:t>= 1, S</a:t>
                </a:r>
                <a:r>
                  <a:rPr lang="id-ID" sz="2800" baseline="-25000" dirty="0" smtClean="0">
                    <a:latin typeface="Calibri" pitchFamily="34" charset="0"/>
                    <a:cs typeface="Calibri" pitchFamily="34" charset="0"/>
                  </a:rPr>
                  <a:t>2</a:t>
                </a:r>
                <a:r>
                  <a:rPr lang="id-ID" sz="2800" baseline="30000" dirty="0" smtClean="0">
                    <a:latin typeface="Calibri" pitchFamily="34" charset="0"/>
                    <a:cs typeface="Calibri" pitchFamily="34" charset="0"/>
                  </a:rPr>
                  <a:t>(3</a:t>
                </a:r>
                <a:r>
                  <a:rPr lang="id-ID" sz="2800" baseline="30000" dirty="0">
                    <a:latin typeface="Calibri" pitchFamily="34" charset="0"/>
                    <a:cs typeface="Calibri" pitchFamily="34" charset="0"/>
                  </a:rPr>
                  <a:t>)</a:t>
                </a:r>
                <a:r>
                  <a:rPr lang="id-ID" sz="2800" dirty="0">
                    <a:latin typeface="Calibri" pitchFamily="34" charset="0"/>
                    <a:cs typeface="Calibri" pitchFamily="34" charset="0"/>
                  </a:rPr>
                  <a:t>= </a:t>
                </a:r>
                <a:r>
                  <a:rPr lang="id-ID" sz="2800" dirty="0" smtClean="0">
                    <a:latin typeface="Calibri" pitchFamily="34" charset="0"/>
                    <a:cs typeface="Calibri" pitchFamily="34" charset="0"/>
                  </a:rPr>
                  <a:t>3, dan S</a:t>
                </a:r>
                <a:r>
                  <a:rPr lang="id-ID" sz="2800" baseline="-25000" dirty="0" smtClean="0">
                    <a:latin typeface="Calibri" pitchFamily="34" charset="0"/>
                    <a:cs typeface="Calibri" pitchFamily="34" charset="0"/>
                  </a:rPr>
                  <a:t>3</a:t>
                </a:r>
                <a:r>
                  <a:rPr lang="id-ID" sz="2800" baseline="30000" dirty="0" smtClean="0">
                    <a:latin typeface="Calibri" pitchFamily="34" charset="0"/>
                    <a:cs typeface="Calibri" pitchFamily="34" charset="0"/>
                  </a:rPr>
                  <a:t>(3</a:t>
                </a:r>
                <a:r>
                  <a:rPr lang="id-ID" sz="2800" baseline="30000" dirty="0">
                    <a:latin typeface="Calibri" pitchFamily="34" charset="0"/>
                    <a:cs typeface="Calibri" pitchFamily="34" charset="0"/>
                  </a:rPr>
                  <a:t>)</a:t>
                </a:r>
                <a:r>
                  <a:rPr lang="id-ID" sz="2800" dirty="0">
                    <a:latin typeface="Calibri" pitchFamily="34" charset="0"/>
                    <a:cs typeface="Calibri" pitchFamily="34" charset="0"/>
                  </a:rPr>
                  <a:t>= </a:t>
                </a:r>
                <a:r>
                  <a:rPr lang="id-ID" sz="2800" dirty="0" smtClean="0">
                    <a:latin typeface="Calibri" pitchFamily="34" charset="0"/>
                    <a:cs typeface="Calibri" pitchFamily="34" charset="0"/>
                  </a:rPr>
                  <a:t>1</a:t>
                </a:r>
                <a:endParaRPr lang="id-ID" sz="2800" dirty="0">
                  <a:latin typeface="Calibri" pitchFamily="34" charset="0"/>
                  <a:cs typeface="Calibri" pitchFamily="34" charset="0"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788" y="692891"/>
                <a:ext cx="8424936" cy="4258671"/>
              </a:xfrm>
              <a:prstGeom prst="rect">
                <a:avLst/>
              </a:prstGeom>
              <a:blipFill rotWithShape="0">
                <a:blip r:embed="rId2"/>
                <a:stretch>
                  <a:fillRect l="-1013" t="-1433" b="-1862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/>
          <p:cNvSpPr/>
          <p:nvPr/>
        </p:nvSpPr>
        <p:spPr>
          <a:xfrm>
            <a:off x="2352191" y="2787261"/>
            <a:ext cx="6624736" cy="72008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dirty="0" smtClean="0"/>
              <a:t>s</a:t>
            </a:r>
            <a:r>
              <a:rPr lang="id-ID" sz="2400" baseline="-25000" dirty="0" smtClean="0"/>
              <a:t>i</a:t>
            </a:r>
            <a:r>
              <a:rPr lang="id-ID" sz="2400" baseline="30000" dirty="0" smtClean="0"/>
              <a:t>(n)</a:t>
            </a:r>
            <a:r>
              <a:rPr lang="id-ID" sz="2400" dirty="0" smtClean="0"/>
              <a:t> adalah bilangan Stirling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930758" y="4948577"/>
            <a:ext cx="8878139" cy="4833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 smtClean="0"/>
              <a:t>Maka</a:t>
            </a:r>
            <a:r>
              <a:rPr lang="en-US" sz="2400" dirty="0" smtClean="0"/>
              <a:t> formula </a:t>
            </a:r>
            <a:r>
              <a:rPr lang="en-US" sz="2400" dirty="0" err="1" smtClean="0"/>
              <a:t>rekursi</a:t>
            </a:r>
            <a:r>
              <a:rPr lang="en-US" sz="2400" dirty="0" smtClean="0"/>
              <a:t> </a:t>
            </a:r>
            <a:r>
              <a:rPr lang="en-US" sz="2400" dirty="0" err="1" smtClean="0"/>
              <a:t>untuk</a:t>
            </a:r>
            <a:r>
              <a:rPr lang="en-US" sz="2400" dirty="0" smtClean="0"/>
              <a:t> </a:t>
            </a:r>
            <a:r>
              <a:rPr lang="en-US" sz="2400" dirty="0" err="1" smtClean="0"/>
              <a:t>bilangan</a:t>
            </a:r>
            <a:r>
              <a:rPr lang="en-US" sz="2400" dirty="0" smtClean="0"/>
              <a:t> </a:t>
            </a:r>
            <a:r>
              <a:rPr lang="en-US" sz="2400" dirty="0" err="1" smtClean="0"/>
              <a:t>Stirling</a:t>
            </a:r>
            <a:r>
              <a:rPr lang="en-US" sz="2400" dirty="0" smtClean="0"/>
              <a:t> </a:t>
            </a:r>
            <a:r>
              <a:rPr lang="en-US" sz="2400" dirty="0" err="1" smtClean="0"/>
              <a:t>jenis</a:t>
            </a:r>
            <a:r>
              <a:rPr lang="en-US" sz="2400" dirty="0" smtClean="0"/>
              <a:t> </a:t>
            </a:r>
            <a:r>
              <a:rPr lang="en-US" sz="2400" dirty="0" err="1" smtClean="0"/>
              <a:t>kedua</a:t>
            </a:r>
            <a:r>
              <a:rPr lang="en-US" sz="2400" dirty="0" smtClean="0"/>
              <a:t>:</a:t>
            </a:r>
            <a:endParaRPr lang="id-ID" sz="24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289" y="5560517"/>
            <a:ext cx="3242538" cy="761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Google Shape;122;p15" descr="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0627" y="89589"/>
            <a:ext cx="607786" cy="6077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695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Contoh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28</a:t>
            </a:fld>
            <a:endParaRPr lang="id-ID"/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l="30313" t="38763" r="21161" b="33110"/>
          <a:stretch/>
        </p:blipFill>
        <p:spPr bwMode="auto">
          <a:xfrm>
            <a:off x="836762" y="1492558"/>
            <a:ext cx="11102196" cy="40110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Google Shape;122;p15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627" y="89589"/>
            <a:ext cx="607786" cy="6077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321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29</a:t>
            </a:fld>
            <a:endParaRPr lang="id-ID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25260" t="25999" r="21959" b="12547"/>
          <a:stretch/>
        </p:blipFill>
        <p:spPr bwMode="auto">
          <a:xfrm>
            <a:off x="1699180" y="201185"/>
            <a:ext cx="9894721" cy="65964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Google Shape;122;p15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627" y="89589"/>
            <a:ext cx="607786" cy="6077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030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3</a:t>
            </a:fld>
            <a:endParaRPr lang="id-ID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966823" y="624110"/>
            <a:ext cx="7467600" cy="63408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mtClean="0"/>
              <a:t>Bentuk Umum Polinomial Faktorial</a:t>
            </a:r>
            <a:endParaRPr lang="id-ID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966823" y="1660585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2400" smtClean="0"/>
              <a:t>Secara umum polinomial faktorial derajat </a:t>
            </a:r>
            <a:r>
              <a:rPr lang="id-ID" sz="2400" i="1" smtClean="0"/>
              <a:t>n</a:t>
            </a:r>
            <a:r>
              <a:rPr lang="id-ID" sz="2400" smtClean="0"/>
              <a:t> dinyatakan sebagai berikut</a:t>
            </a:r>
          </a:p>
          <a:p>
            <a:endParaRPr lang="id-ID" sz="2400" smtClean="0"/>
          </a:p>
          <a:p>
            <a:endParaRPr lang="id-ID" sz="2400" smtClean="0"/>
          </a:p>
          <a:p>
            <a:r>
              <a:rPr lang="id-ID" sz="2400" smtClean="0"/>
              <a:t>dimana </a:t>
            </a:r>
            <a:r>
              <a:rPr lang="id-ID" sz="2400" i="1" smtClean="0"/>
              <a:t>n</a:t>
            </a:r>
            <a:r>
              <a:rPr lang="id-ID" sz="2400" smtClean="0"/>
              <a:t> adalah bilangan bulat positif</a:t>
            </a:r>
            <a:endParaRPr lang="id-ID" sz="2400" i="1" smtClean="0"/>
          </a:p>
          <a:p>
            <a:r>
              <a:rPr lang="id-ID" sz="2400" smtClean="0"/>
              <a:t>Contoh:</a:t>
            </a:r>
          </a:p>
          <a:p>
            <a:pPr marL="36576" indent="0">
              <a:buFont typeface="Wingdings 3" charset="2"/>
              <a:buNone/>
            </a:pPr>
            <a:r>
              <a:rPr lang="id-ID" sz="2400" smtClean="0"/>
              <a:t>	k</a:t>
            </a:r>
            <a:r>
              <a:rPr lang="id-ID" sz="2400" baseline="30000" smtClean="0"/>
              <a:t>(2)</a:t>
            </a:r>
            <a:r>
              <a:rPr lang="id-ID" sz="2400" smtClean="0"/>
              <a:t> = k (k-1)</a:t>
            </a:r>
          </a:p>
          <a:p>
            <a:pPr marL="36576" indent="0">
              <a:buFont typeface="Wingdings 3" charset="2"/>
              <a:buNone/>
            </a:pPr>
            <a:r>
              <a:rPr lang="id-ID" sz="2400" smtClean="0"/>
              <a:t>	k</a:t>
            </a:r>
            <a:r>
              <a:rPr lang="id-ID" sz="2400" baseline="30000" smtClean="0"/>
              <a:t>(4) </a:t>
            </a:r>
            <a:r>
              <a:rPr lang="id-ID" sz="2400" smtClean="0"/>
              <a:t>= k (k-1) (k-2) (k-3)</a:t>
            </a:r>
          </a:p>
          <a:p>
            <a:pPr marL="36576" indent="0">
              <a:buFont typeface="Wingdings 3" charset="2"/>
              <a:buNone/>
            </a:pPr>
            <a:endParaRPr lang="id-ID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2282815" y="2545431"/>
            <a:ext cx="6984776" cy="79208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2800" i="1" dirty="0" smtClean="0"/>
              <a:t>y</a:t>
            </a:r>
            <a:r>
              <a:rPr lang="id-ID" sz="2800" i="1" baseline="-25000" dirty="0" smtClean="0"/>
              <a:t>k</a:t>
            </a:r>
            <a:r>
              <a:rPr lang="id-ID" sz="2800" i="1" dirty="0" smtClean="0"/>
              <a:t>= f</a:t>
            </a:r>
            <a:r>
              <a:rPr lang="id-ID" sz="2800" dirty="0" smtClean="0"/>
              <a:t>(k) = k</a:t>
            </a:r>
            <a:r>
              <a:rPr lang="id-ID" sz="2800" baseline="30000" dirty="0" smtClean="0"/>
              <a:t>(n)</a:t>
            </a:r>
            <a:r>
              <a:rPr lang="id-ID" sz="2800" dirty="0" smtClean="0"/>
              <a:t> = k (k – 1) (k – 2) ... (k-n+1)</a:t>
            </a:r>
            <a:endParaRPr lang="id-ID" sz="2800" i="1" dirty="0"/>
          </a:p>
        </p:txBody>
      </p:sp>
      <p:pic>
        <p:nvPicPr>
          <p:cNvPr id="8" name="Google Shape;122;p15" descr="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0627" y="89589"/>
            <a:ext cx="607786" cy="6077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89020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30</a:t>
            </a:fld>
            <a:endParaRPr lang="id-ID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30313" t="43490" r="27808" b="12547"/>
          <a:stretch/>
        </p:blipFill>
        <p:spPr bwMode="auto">
          <a:xfrm>
            <a:off x="1643690" y="262978"/>
            <a:ext cx="10045102" cy="62758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736" y="2133600"/>
            <a:ext cx="3242538" cy="761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Google Shape;122;p15" descr="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0627" y="89589"/>
            <a:ext cx="607786" cy="6077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828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Latihan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31</a:t>
            </a:fld>
            <a:endParaRPr lang="id-ID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30313" t="39945" r="28074" b="41619"/>
          <a:stretch/>
        </p:blipFill>
        <p:spPr bwMode="auto">
          <a:xfrm>
            <a:off x="1311579" y="1711338"/>
            <a:ext cx="10582917" cy="29382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29329" y="1869057"/>
            <a:ext cx="43954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1.</a:t>
            </a:r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2.</a:t>
            </a:r>
          </a:p>
          <a:p>
            <a:endParaRPr lang="en-US" sz="2400" dirty="0"/>
          </a:p>
          <a:p>
            <a:r>
              <a:rPr lang="en-US" sz="2400" dirty="0" smtClean="0"/>
              <a:t>3.</a:t>
            </a:r>
          </a:p>
          <a:p>
            <a:endParaRPr lang="en-US" sz="2400" dirty="0" smtClean="0"/>
          </a:p>
          <a:p>
            <a:r>
              <a:rPr lang="en-US" sz="2400" dirty="0" smtClean="0"/>
              <a:t>4.</a:t>
            </a:r>
            <a:endParaRPr lang="id-ID" sz="2400" dirty="0"/>
          </a:p>
        </p:txBody>
      </p:sp>
      <p:pic>
        <p:nvPicPr>
          <p:cNvPr id="7" name="Google Shape;122;p15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627" y="89589"/>
            <a:ext cx="607786" cy="6077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463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32</a:t>
            </a:fld>
            <a:endParaRPr lang="id-ID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000050" y="1532819"/>
            <a:ext cx="8138864" cy="4734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2000" dirty="0" smtClean="0"/>
              <a:t>Misal ada suatu fungsi diskrit yaitu suatu himpunan berhingga dari pasangan x</a:t>
            </a:r>
            <a:r>
              <a:rPr lang="id-ID" sz="2000" baseline="-25000" dirty="0" smtClean="0"/>
              <a:t>k</a:t>
            </a:r>
            <a:r>
              <a:rPr lang="id-ID" sz="2000" dirty="0" smtClean="0"/>
              <a:t> dan y</a:t>
            </a:r>
            <a:r>
              <a:rPr lang="id-ID" sz="2000" baseline="-25000" dirty="0" smtClean="0"/>
              <a:t>k</a:t>
            </a:r>
            <a:r>
              <a:rPr lang="en-US" sz="2000" dirty="0" smtClean="0"/>
              <a:t>, </a:t>
            </a:r>
            <a:r>
              <a:rPr lang="id-ID" sz="2000" dirty="0" smtClean="0"/>
              <a:t>dan anggap keduanya didalam ruang himpunan yang sama</a:t>
            </a:r>
            <a:r>
              <a:rPr lang="id-ID" sz="2000" i="1" dirty="0" smtClean="0"/>
              <a:t> </a:t>
            </a:r>
            <a:r>
              <a:rPr lang="id-ID" sz="2000" dirty="0" smtClean="0"/>
              <a:t>sedemikian hingga </a:t>
            </a:r>
            <a:r>
              <a:rPr lang="en-US" sz="2400" i="1" dirty="0" err="1" smtClean="0"/>
              <a:t>x</a:t>
            </a:r>
            <a:r>
              <a:rPr lang="en-US" sz="2400" i="1" baseline="-25000" dirty="0" err="1" smtClean="0"/>
              <a:t>k</a:t>
            </a:r>
            <a:r>
              <a:rPr lang="id-ID" sz="2400" i="1" baseline="-25000" dirty="0" smtClean="0"/>
              <a:t>+1 </a:t>
            </a:r>
            <a:r>
              <a:rPr lang="en-US" sz="2000" i="1" dirty="0" smtClean="0"/>
              <a:t>–</a:t>
            </a:r>
            <a:r>
              <a:rPr lang="id-ID" sz="2000" i="1" dirty="0" smtClean="0"/>
              <a:t> </a:t>
            </a:r>
            <a:r>
              <a:rPr lang="en-US" sz="2400" i="1" dirty="0" err="1" smtClean="0"/>
              <a:t>x</a:t>
            </a:r>
            <a:r>
              <a:rPr lang="en-US" sz="2400" i="1" baseline="-25000" dirty="0" err="1" smtClean="0"/>
              <a:t>k</a:t>
            </a:r>
            <a:r>
              <a:rPr lang="id-ID" sz="2400" i="1" baseline="-25000" dirty="0" smtClean="0"/>
              <a:t> </a:t>
            </a:r>
            <a:r>
              <a:rPr lang="en-US" sz="2000" dirty="0" smtClean="0"/>
              <a:t>= </a:t>
            </a:r>
            <a:r>
              <a:rPr lang="en-US" sz="2000" i="1" dirty="0" smtClean="0"/>
              <a:t>h, </a:t>
            </a:r>
            <a:r>
              <a:rPr lang="id-ID" sz="2000" dirty="0" smtClean="0"/>
              <a:t>selisih dari</a:t>
            </a:r>
            <a:r>
              <a:rPr lang="en-US" sz="2000" dirty="0" smtClean="0"/>
              <a:t> </a:t>
            </a:r>
            <a:r>
              <a:rPr lang="id-ID" sz="2400" dirty="0" smtClean="0"/>
              <a:t>y</a:t>
            </a:r>
            <a:r>
              <a:rPr lang="id-ID" sz="2400" baseline="-25000" dirty="0" smtClean="0"/>
              <a:t>k</a:t>
            </a:r>
            <a:r>
              <a:rPr lang="en-US" sz="2000" i="1" dirty="0" smtClean="0"/>
              <a:t> </a:t>
            </a:r>
            <a:r>
              <a:rPr lang="id-ID" sz="2000" dirty="0" smtClean="0"/>
              <a:t>dinotasikan sebagai berikut:</a:t>
            </a:r>
          </a:p>
          <a:p>
            <a:endParaRPr lang="id-ID" sz="2000" dirty="0" smtClean="0"/>
          </a:p>
          <a:p>
            <a:endParaRPr lang="id-ID" sz="1200" dirty="0" smtClean="0"/>
          </a:p>
          <a:p>
            <a:r>
              <a:rPr lang="id-ID" sz="2000" dirty="0" smtClean="0"/>
              <a:t>Kemudian selisih dari selisih pertama ini</a:t>
            </a:r>
            <a:r>
              <a:rPr lang="en-US" sz="2000" dirty="0" smtClean="0"/>
              <a:t>, </a:t>
            </a:r>
            <a:r>
              <a:rPr lang="en-US" sz="2000" dirty="0" err="1" smtClean="0"/>
              <a:t>yaitu</a:t>
            </a:r>
            <a:r>
              <a:rPr lang="en-US" sz="2000" dirty="0" smtClean="0"/>
              <a:t> </a:t>
            </a:r>
            <a:r>
              <a:rPr lang="en-US" sz="2000" dirty="0" err="1" smtClean="0"/>
              <a:t>selisih</a:t>
            </a:r>
            <a:r>
              <a:rPr lang="en-US" sz="2000" dirty="0" smtClean="0"/>
              <a:t> </a:t>
            </a:r>
            <a:r>
              <a:rPr lang="en-US" sz="2000" dirty="0" err="1" smtClean="0"/>
              <a:t>kedua</a:t>
            </a:r>
            <a:r>
              <a:rPr lang="id-ID" sz="2000" dirty="0" smtClean="0"/>
              <a:t> dinotasikan sebagai berikut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err="1" smtClean="0"/>
              <a:t>Bentuk</a:t>
            </a:r>
            <a:r>
              <a:rPr lang="en-US" sz="2000" dirty="0" smtClean="0"/>
              <a:t> </a:t>
            </a:r>
            <a:r>
              <a:rPr lang="en-US" sz="2000" dirty="0" err="1" smtClean="0"/>
              <a:t>Umum</a:t>
            </a:r>
            <a:endParaRPr lang="id-ID" sz="2000" dirty="0" smtClean="0"/>
          </a:p>
          <a:p>
            <a:endParaRPr lang="id-ID" sz="2000" dirty="0" smtClean="0"/>
          </a:p>
          <a:p>
            <a:endParaRPr lang="id-ID" sz="2000" dirty="0" smtClean="0"/>
          </a:p>
          <a:p>
            <a:endParaRPr lang="id-ID" sz="20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998" y="3099015"/>
            <a:ext cx="2078496" cy="49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198" y="4562582"/>
            <a:ext cx="6025648" cy="652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198" y="5820891"/>
            <a:ext cx="3682695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2000050" y="624857"/>
            <a:ext cx="7924800" cy="63408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mtClean="0"/>
              <a:t>Definisi</a:t>
            </a:r>
            <a:endParaRPr lang="id-ID" dirty="0"/>
          </a:p>
        </p:txBody>
      </p:sp>
      <p:pic>
        <p:nvPicPr>
          <p:cNvPr id="10" name="Google Shape;122;p15" descr="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0627" y="89589"/>
            <a:ext cx="607786" cy="6077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07343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33</a:t>
            </a:fld>
            <a:endParaRPr lang="id-ID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032958" y="653303"/>
            <a:ext cx="7924800" cy="63408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mtClean="0"/>
              <a:t>Tabel Selisih</a:t>
            </a:r>
            <a:endParaRPr lang="id-ID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476471" y="1327254"/>
            <a:ext cx="9599846" cy="4734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Tabel</a:t>
            </a:r>
            <a:r>
              <a:rPr lang="en-US" dirty="0" smtClean="0"/>
              <a:t> </a:t>
            </a:r>
            <a:r>
              <a:rPr lang="en-US" dirty="0" err="1" smtClean="0"/>
              <a:t>perbedaan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format </a:t>
            </a:r>
            <a:r>
              <a:rPr lang="en-US" dirty="0" err="1" smtClean="0"/>
              <a:t>standar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menampilkan</a:t>
            </a:r>
            <a:r>
              <a:rPr lang="en-US" dirty="0" smtClean="0"/>
              <a:t> </a:t>
            </a:r>
            <a:r>
              <a:rPr lang="en-US" dirty="0" err="1" smtClean="0"/>
              <a:t>perbedaan</a:t>
            </a:r>
            <a:r>
              <a:rPr lang="en-US" dirty="0" smtClean="0"/>
              <a:t> </a:t>
            </a:r>
            <a:r>
              <a:rPr lang="id-ID" dirty="0" smtClean="0"/>
              <a:t>berhingga</a:t>
            </a:r>
            <a:r>
              <a:rPr lang="en-US" sz="2200" dirty="0" smtClean="0"/>
              <a:t>.</a:t>
            </a:r>
            <a:r>
              <a:rPr lang="id-ID" dirty="0" smtClean="0"/>
              <a:t> Pola diagonalnya membuat setiap entri, kecuali untuk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id-ID" dirty="0" smtClean="0"/>
              <a:t> dan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id-ID" dirty="0" smtClean="0"/>
              <a:t>, yang merupakan selisih dari dua tetangga terdekatnya ke kiri.</a:t>
            </a:r>
            <a:endParaRPr lang="id-ID" sz="2200" dirty="0" smtClean="0"/>
          </a:p>
          <a:p>
            <a:endParaRPr lang="id-ID" sz="2200" dirty="0" smtClean="0"/>
          </a:p>
          <a:p>
            <a:endParaRPr lang="id-ID" sz="2200" dirty="0" smtClean="0"/>
          </a:p>
          <a:p>
            <a:endParaRPr lang="id-ID" sz="22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966" y="2608144"/>
            <a:ext cx="5137348" cy="3565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Google Shape;122;p15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627" y="89589"/>
            <a:ext cx="607786" cy="6077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8396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34</a:t>
            </a:fld>
            <a:endParaRPr lang="id-ID"/>
          </a:p>
        </p:txBody>
      </p:sp>
      <p:sp>
        <p:nvSpPr>
          <p:cNvPr id="7" name="Rounded Rectangle 6"/>
          <p:cNvSpPr/>
          <p:nvPr/>
        </p:nvSpPr>
        <p:spPr>
          <a:xfrm>
            <a:off x="2060798" y="787782"/>
            <a:ext cx="7992888" cy="1152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dirty="0" smtClean="0">
                <a:latin typeface="Calibri" pitchFamily="34" charset="0"/>
                <a:cs typeface="Calibri" pitchFamily="34" charset="0"/>
              </a:rPr>
              <a:t>Penjumlahan adalah kebalikan dari penghitungan selisih, sebagaimana integral terhadap differensial. </a:t>
            </a:r>
            <a:endParaRPr lang="id-ID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664898" y="2168510"/>
            <a:ext cx="7467600" cy="5620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z="3200" smtClean="0"/>
              <a:t>Penjumlahan Teleskopis</a:t>
            </a:r>
            <a:endParaRPr lang="id-ID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1601565" y="2789936"/>
                <a:ext cx="9721891" cy="37284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576" indent="0">
                  <a:buFont typeface="Wingdings 3" charset="2"/>
                  <a:buNone/>
                </a:pPr>
                <a:r>
                  <a:rPr lang="id-ID" sz="2000" dirty="0" smtClean="0"/>
                  <a:t>Penjumlahan teleskopis adalah penjumlahan dari selisih, yaitu:</a:t>
                </a:r>
              </a:p>
              <a:p>
                <a:pPr marL="36576" indent="0">
                  <a:buFont typeface="Wingdings 3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d-ID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d-ID" sz="2000" i="1" smtClean="0">
                              <a:latin typeface="Cambria Math"/>
                            </a:rPr>
                            <m:t>𝑘</m:t>
                          </m:r>
                          <m:r>
                            <a:rPr lang="id-ID" sz="200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id-ID" sz="2000" i="1" smtClean="0">
                              <a:latin typeface="Cambria Math"/>
                            </a:rPr>
                            <m:t>𝑛</m:t>
                          </m:r>
                          <m:r>
                            <a:rPr lang="id-ID" sz="2000" i="1" smtClean="0">
                              <a:latin typeface="Cambria Math"/>
                            </a:rPr>
                            <m:t>−1</m:t>
                          </m:r>
                        </m:sup>
                        <m:e>
                          <m:r>
                            <a:rPr lang="id-ID" sz="200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</m:e>
                      </m:nary>
                      <m:sSub>
                        <m:sSubPr>
                          <m:ctrlPr>
                            <a:rPr lang="id-ID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200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id-ID" sz="200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id-ID" sz="200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id-ID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200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id-ID" sz="200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id-ID" sz="200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id-ID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200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id-ID" sz="200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id-ID" sz="2000" dirty="0" smtClean="0"/>
              </a:p>
              <a:p>
                <a:pPr marL="36576" indent="0" algn="just">
                  <a:buFont typeface="Wingdings 3" charset="2"/>
                  <a:buNone/>
                </a:pPr>
                <a:r>
                  <a:rPr lang="id-ID" sz="2000" dirty="0" smtClean="0"/>
                  <a:t>Penjumlahan di atas mempunyai analogi yang sama dengan integrasi dari turunan/derivatif.</a:t>
                </a:r>
              </a:p>
              <a:p>
                <a:pPr marL="36576" indent="0" algn="just">
                  <a:buFont typeface="Wingdings 3" charset="2"/>
                  <a:buNone/>
                </a:pPr>
                <a:r>
                  <a:rPr lang="id-ID" sz="2000" dirty="0" smtClean="0"/>
                  <a:t>Penjumlahan sembarang bisa dikonversi menjadi penjumlahan teleskopis, asalkan persamaan </a:t>
                </a:r>
                <a:r>
                  <a:rPr lang="el-GR" sz="2000" dirty="0" smtClean="0"/>
                  <a:t>Δ</a:t>
                </a:r>
                <a:r>
                  <a:rPr lang="id-ID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id-ID" sz="20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id-ID" sz="2000" dirty="0" smtClean="0"/>
                  <a:t> = </a:t>
                </a:r>
                <a:r>
                  <a:rPr lang="id-ID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id-ID" sz="20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id-ID" sz="2000" dirty="0" smtClean="0"/>
                  <a:t> dapat dipecahkan untuk fungsi </a:t>
                </a:r>
                <a:r>
                  <a:rPr lang="id-ID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id-ID" sz="20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id-ID" sz="2000" dirty="0" smtClean="0"/>
                  <a:t>. Maka,</a:t>
                </a:r>
              </a:p>
              <a:p>
                <a:pPr marL="36576" indent="0" algn="just">
                  <a:buFont typeface="Wingdings 3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d-ID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d-ID" sz="2000" i="1">
                              <a:latin typeface="Cambria Math"/>
                            </a:rPr>
                            <m:t>𝑘</m:t>
                          </m:r>
                          <m:r>
                            <a:rPr lang="id-ID" sz="2000" i="1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id-ID" sz="2000" i="1">
                              <a:latin typeface="Cambria Math"/>
                            </a:rPr>
                            <m:t>𝑛</m:t>
                          </m:r>
                          <m:r>
                            <a:rPr lang="id-ID" sz="2000" i="1">
                              <a:latin typeface="Cambria Math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id-ID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20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id-ID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id-ID" sz="2000" i="1" smtClean="0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d-ID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d-ID" sz="2000" i="1">
                              <a:latin typeface="Cambria Math"/>
                            </a:rPr>
                            <m:t>𝑘</m:t>
                          </m:r>
                          <m:r>
                            <a:rPr lang="id-ID" sz="2000" i="1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id-ID" sz="2000" i="1">
                              <a:latin typeface="Cambria Math"/>
                            </a:rPr>
                            <m:t>𝑛</m:t>
                          </m:r>
                          <m:r>
                            <a:rPr lang="id-ID" sz="2000" i="1">
                              <a:latin typeface="Cambria Math"/>
                            </a:rPr>
                            <m:t>−1</m:t>
                          </m:r>
                        </m:sup>
                        <m:e>
                          <m:r>
                            <a:rPr lang="id-ID" sz="2000" i="1">
                              <a:latin typeface="Cambria Math"/>
                              <a:ea typeface="Cambria Math"/>
                            </a:rPr>
                            <m:t>∆</m:t>
                          </m:r>
                        </m:e>
                      </m:nary>
                      <m:sSub>
                        <m:sSubPr>
                          <m:ctrlPr>
                            <a:rPr lang="id-ID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id-ID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id-ID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id-ID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id-ID" sz="20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id-ID" sz="200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id-ID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id-ID" sz="2000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id-ID" sz="2000" dirty="0"/>
              </a:p>
              <a:p>
                <a:pPr marL="36576" indent="0" algn="just">
                  <a:buFont typeface="Wingdings 3" charset="2"/>
                  <a:buNone/>
                </a:pPr>
                <a:endParaRPr lang="id-ID" sz="2800" dirty="0"/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565" y="2789936"/>
                <a:ext cx="9721891" cy="3728432"/>
              </a:xfrm>
              <a:prstGeom prst="rect">
                <a:avLst/>
              </a:prstGeom>
              <a:blipFill rotWithShape="0">
                <a:blip r:embed="rId2"/>
                <a:stretch>
                  <a:fillRect l="-313" t="-982" r="-627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oogle Shape;122;p15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627" y="89589"/>
            <a:ext cx="607786" cy="6077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248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35</a:t>
            </a:fld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1708030" y="724568"/>
                <a:ext cx="9796582" cy="14090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576" indent="0">
                  <a:buFont typeface="Wingdings 3" charset="2"/>
                  <a:buNone/>
                </a:pPr>
                <a:r>
                  <a:rPr lang="id-ID" sz="2000" dirty="0" smtClean="0"/>
                  <a:t>Integral berhingga merupakan suatu proses untuk memperoleh </a:t>
                </a:r>
                <a:r>
                  <a:rPr lang="id-ID" sz="2000" i="1" dirty="0" smtClean="0"/>
                  <a:t>y</a:t>
                </a:r>
                <a:r>
                  <a:rPr lang="id-ID" sz="2000" i="1" baseline="-25000" dirty="0" smtClean="0"/>
                  <a:t>k</a:t>
                </a:r>
                <a:r>
                  <a:rPr lang="id-ID" sz="2000" dirty="0" smtClean="0"/>
                  <a:t> dari:</a:t>
                </a:r>
              </a:p>
              <a:p>
                <a:pPr marL="36576" indent="0" algn="ctr">
                  <a:buFont typeface="Wingdings 3" charset="2"/>
                  <a:buNone/>
                </a:pPr>
                <a:r>
                  <a:rPr lang="el-GR" sz="2000" dirty="0" smtClean="0"/>
                  <a:t>Δ</a:t>
                </a:r>
                <a:r>
                  <a:rPr lang="id-ID" sz="2000" i="1" dirty="0"/>
                  <a:t>y</a:t>
                </a:r>
                <a:r>
                  <a:rPr lang="id-ID" sz="2000" i="1" baseline="-25000" dirty="0"/>
                  <a:t>k</a:t>
                </a:r>
                <a:r>
                  <a:rPr lang="id-ID" sz="2000" dirty="0"/>
                  <a:t> = </a:t>
                </a:r>
                <a:r>
                  <a:rPr lang="id-ID" sz="2000" i="1" dirty="0" smtClean="0"/>
                  <a:t>z</a:t>
                </a:r>
                <a:r>
                  <a:rPr lang="id-ID" sz="2000" i="1" baseline="-25000" dirty="0" smtClean="0"/>
                  <a:t>k</a:t>
                </a:r>
              </a:p>
              <a:p>
                <a:pPr marL="36576" indent="0" algn="just">
                  <a:buFont typeface="Wingdings 3" charset="2"/>
                  <a:buNone/>
                </a:pPr>
                <a:r>
                  <a:rPr lang="id-ID" sz="2000" dirty="0" smtClean="0"/>
                  <a:t>dimana </a:t>
                </a:r>
                <a:r>
                  <a:rPr lang="id-ID" sz="2000" i="1" dirty="0" smtClean="0"/>
                  <a:t>z</a:t>
                </a:r>
                <a:r>
                  <a:rPr lang="id-ID" sz="2000" i="1" baseline="-25000" dirty="0" smtClean="0"/>
                  <a:t>k</a:t>
                </a:r>
                <a:r>
                  <a:rPr lang="id-ID" sz="2000" dirty="0" smtClean="0"/>
                  <a:t> diketahui, sehingga:</a:t>
                </a:r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d-ID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id-ID" sz="20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id-ID" sz="200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id-ID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id-ID" sz="20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id-ID" sz="200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id-ID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d-ID" sz="2000" i="1">
                            <a:latin typeface="Cambria Math"/>
                          </a:rPr>
                          <m:t>𝑘</m:t>
                        </m:r>
                        <m:r>
                          <a:rPr lang="id-ID" sz="2000" i="1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id-ID" sz="2000" i="1">
                            <a:latin typeface="Cambria Math"/>
                          </a:rPr>
                          <m:t>𝑛</m:t>
                        </m:r>
                        <m:r>
                          <a:rPr lang="id-ID" sz="2000" i="1">
                            <a:latin typeface="Cambria Math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id-ID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d-ID" sz="2000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id-ID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endParaRPr lang="id-ID" sz="2000" dirty="0"/>
              </a:p>
              <a:p>
                <a:pPr marL="36576" indent="0" algn="just">
                  <a:buFont typeface="Wingdings 3" charset="2"/>
                  <a:buNone/>
                </a:pPr>
                <a:endParaRPr lang="id-ID" sz="2800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030" y="724568"/>
                <a:ext cx="9796582" cy="1409032"/>
              </a:xfrm>
              <a:prstGeom prst="rect">
                <a:avLst/>
              </a:prstGeom>
              <a:blipFill rotWithShape="0">
                <a:blip r:embed="rId2"/>
                <a:stretch>
                  <a:fillRect l="-249" t="-2597" b="-43290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708030" y="2234058"/>
            <a:ext cx="9221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000" dirty="0" smtClean="0"/>
              <a:t>Penjumlahan dan integrasi berhingga merupakan dua hal yang serupa</a:t>
            </a:r>
            <a:endParaRPr lang="id-ID" sz="2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708030" y="2862768"/>
            <a:ext cx="7467600" cy="7060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z="3200" smtClean="0"/>
              <a:t>Penjumlahan Parsial</a:t>
            </a:r>
            <a:endParaRPr lang="id-ID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1923690" y="3542632"/>
                <a:ext cx="7467600" cy="20386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d-ID" sz="2000" dirty="0" smtClean="0"/>
                  <a:t>Formula:</a:t>
                </a:r>
              </a:p>
              <a:p>
                <a:pPr marL="36576" indent="0">
                  <a:buFont typeface="Wingdings 3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d-ID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d-ID" sz="2000" i="1" smtClean="0">
                              <a:latin typeface="Cambria Math"/>
                            </a:rPr>
                            <m:t>𝑖</m:t>
                          </m:r>
                          <m:r>
                            <a:rPr lang="id-ID" sz="200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id-ID" sz="2000" i="1" smtClean="0">
                              <a:latin typeface="Cambria Math"/>
                            </a:rPr>
                            <m:t>𝑛</m:t>
                          </m:r>
                          <m:r>
                            <a:rPr lang="id-ID" sz="2000" i="1" smtClean="0">
                              <a:latin typeface="Cambria Math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id-ID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d-ID" sz="2000" i="1" smtClean="0">
                              <a:latin typeface="Cambria Math"/>
                            </a:rPr>
                            <m:t> ∆</m:t>
                          </m:r>
                          <m:sSub>
                            <m:sSubPr>
                              <m:ctrlPr>
                                <a:rPr lang="id-ID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id-ID" sz="200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id-ID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2000" i="1" smtClean="0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id-ID" sz="200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id-ID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200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id-ID" sz="200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id-ID" sz="200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id-ID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2000" i="1" smtClean="0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id-ID" sz="200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id-ID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200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id-ID" sz="200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id-ID" sz="2000" i="1" smtClean="0"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id-ID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d-ID" sz="2000" i="1">
                              <a:latin typeface="Cambria Math"/>
                            </a:rPr>
                            <m:t>𝑖</m:t>
                          </m:r>
                          <m:r>
                            <a:rPr lang="id-ID" sz="2000" i="1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id-ID" sz="2000" i="1">
                              <a:latin typeface="Cambria Math"/>
                            </a:rPr>
                            <m:t>𝑛</m:t>
                          </m:r>
                          <m:r>
                            <a:rPr lang="id-ID" sz="2000" i="1">
                              <a:latin typeface="Cambria Math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id-ID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id-ID" sz="2000" i="1">
                              <a:latin typeface="Cambria Math"/>
                            </a:rPr>
                            <m:t> </m:t>
                          </m:r>
                          <m:r>
                            <a:rPr lang="id-ID" sz="20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id-ID" sz="200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id-ID" sz="200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id-ID" sz="200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d-ID" sz="2000" dirty="0"/>
              </a:p>
              <a:p>
                <a:endParaRPr lang="id-ID" sz="2000" dirty="0" smtClean="0"/>
              </a:p>
              <a:p>
                <a:r>
                  <a:rPr lang="id-ID" sz="2000" dirty="0" smtClean="0"/>
                  <a:t>Formula di atas serupa dengan integral parsial</a:t>
                </a: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690" y="3542632"/>
                <a:ext cx="7467600" cy="2038659"/>
              </a:xfrm>
              <a:prstGeom prst="rect">
                <a:avLst/>
              </a:prstGeom>
              <a:blipFill rotWithShape="0">
                <a:blip r:embed="rId3"/>
                <a:stretch>
                  <a:fillRect l="-816" t="-1493" b="-8955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oogle Shape;122;p15" descr="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0627" y="89589"/>
            <a:ext cx="607786" cy="6077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081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4" descr="A picture containing outdoor, city, town, roa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9846" y="0"/>
            <a:ext cx="914363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4"/>
          <p:cNvSpPr/>
          <p:nvPr/>
        </p:nvSpPr>
        <p:spPr>
          <a:xfrm>
            <a:off x="8318140" y="0"/>
            <a:ext cx="5700658" cy="6858000"/>
          </a:xfrm>
          <a:custGeom>
            <a:avLst/>
            <a:gdLst/>
            <a:ahLst/>
            <a:cxnLst/>
            <a:rect l="l" t="t" r="r" b="b"/>
            <a:pathLst>
              <a:path w="5700658" h="6858000" extrusionOk="0">
                <a:moveTo>
                  <a:pt x="2093858" y="0"/>
                </a:moveTo>
                <a:lnTo>
                  <a:pt x="5700658" y="0"/>
                </a:lnTo>
                <a:lnTo>
                  <a:pt x="5700658" y="6858000"/>
                </a:lnTo>
                <a:lnTo>
                  <a:pt x="0" y="6858000"/>
                </a:lnTo>
                <a:lnTo>
                  <a:pt x="2093858" y="0"/>
                </a:lnTo>
                <a:close/>
              </a:path>
            </a:pathLst>
          </a:custGeom>
          <a:solidFill>
            <a:schemeClr val="lt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4"/>
          <p:cNvSpPr/>
          <p:nvPr/>
        </p:nvSpPr>
        <p:spPr>
          <a:xfrm rot="10800000">
            <a:off x="2665056" y="0"/>
            <a:ext cx="7446087" cy="6858000"/>
          </a:xfrm>
          <a:custGeom>
            <a:avLst/>
            <a:gdLst/>
            <a:ahLst/>
            <a:cxnLst/>
            <a:rect l="l" t="t" r="r" b="b"/>
            <a:pathLst>
              <a:path w="7446087" h="6858000" extrusionOk="0">
                <a:moveTo>
                  <a:pt x="5352229" y="6858000"/>
                </a:moveTo>
                <a:lnTo>
                  <a:pt x="0" y="6858000"/>
                </a:lnTo>
                <a:lnTo>
                  <a:pt x="2093858" y="0"/>
                </a:lnTo>
                <a:lnTo>
                  <a:pt x="7446087" y="0"/>
                </a:lnTo>
                <a:close/>
              </a:path>
            </a:pathLst>
          </a:custGeom>
          <a:solidFill>
            <a:srgbClr val="1B449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4043172" y="2963773"/>
            <a:ext cx="45805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</a:pPr>
            <a:r>
              <a:rPr sz="44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TERIMA KASIH</a:t>
            </a:r>
            <a:endParaRPr sz="44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14" descr="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6914" y="117928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4"/>
          <p:cNvSpPr/>
          <p:nvPr/>
        </p:nvSpPr>
        <p:spPr>
          <a:xfrm>
            <a:off x="0" y="2599306"/>
            <a:ext cx="345238" cy="1133868"/>
          </a:xfrm>
          <a:custGeom>
            <a:avLst/>
            <a:gdLst/>
            <a:ahLst/>
            <a:cxnLst/>
            <a:rect l="l" t="t" r="r" b="b"/>
            <a:pathLst>
              <a:path w="345238" h="1133868" extrusionOk="0">
                <a:moveTo>
                  <a:pt x="0" y="0"/>
                </a:moveTo>
                <a:lnTo>
                  <a:pt x="345238" y="0"/>
                </a:lnTo>
                <a:lnTo>
                  <a:pt x="0" y="1133868"/>
                </a:lnTo>
                <a:close/>
              </a:path>
            </a:pathLst>
          </a:custGeom>
          <a:solidFill>
            <a:srgbClr val="B4E8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4"/>
          <p:cNvSpPr/>
          <p:nvPr/>
        </p:nvSpPr>
        <p:spPr>
          <a:xfrm>
            <a:off x="8184440" y="2075824"/>
            <a:ext cx="1407842" cy="3314700"/>
          </a:xfrm>
          <a:prstGeom prst="parallelogram">
            <a:avLst>
              <a:gd name="adj" fmla="val 71688"/>
            </a:avLst>
          </a:prstGeom>
          <a:solidFill>
            <a:srgbClr val="EA9E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6895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4</a:t>
            </a:fld>
            <a:endParaRPr lang="id-ID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932317" y="624110"/>
            <a:ext cx="7470648" cy="778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mtClean="0"/>
              <a:t>Selisih Polinomial Faktorial</a:t>
            </a:r>
            <a:endParaRPr lang="id-ID" dirty="0"/>
          </a:p>
        </p:txBody>
      </p:sp>
      <p:sp>
        <p:nvSpPr>
          <p:cNvPr id="6" name="Rounded Rectangle 5"/>
          <p:cNvSpPr/>
          <p:nvPr/>
        </p:nvSpPr>
        <p:spPr>
          <a:xfrm>
            <a:off x="1932317" y="1843986"/>
            <a:ext cx="7272808" cy="79208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2800" i="1" dirty="0" smtClean="0"/>
              <a:t>y</a:t>
            </a:r>
            <a:r>
              <a:rPr lang="id-ID" sz="2800" i="1" baseline="-25000" dirty="0" smtClean="0"/>
              <a:t>k</a:t>
            </a:r>
            <a:r>
              <a:rPr lang="id-ID" sz="2800" i="1" dirty="0" smtClean="0"/>
              <a:t>= f</a:t>
            </a:r>
            <a:r>
              <a:rPr lang="id-ID" sz="2800" dirty="0" smtClean="0"/>
              <a:t>(k) = k</a:t>
            </a:r>
            <a:r>
              <a:rPr lang="id-ID" sz="2800" baseline="30000" dirty="0" smtClean="0"/>
              <a:t>(n)</a:t>
            </a:r>
            <a:r>
              <a:rPr lang="id-ID" sz="2800" dirty="0" smtClean="0"/>
              <a:t> = k (k – 1) (k – 2) ... (k-n+1)</a:t>
            </a:r>
            <a:endParaRPr lang="id-ID" sz="2800" i="1" dirty="0"/>
          </a:p>
        </p:txBody>
      </p:sp>
      <p:sp>
        <p:nvSpPr>
          <p:cNvPr id="7" name="Rounded Rectangle 6"/>
          <p:cNvSpPr/>
          <p:nvPr/>
        </p:nvSpPr>
        <p:spPr>
          <a:xfrm>
            <a:off x="1956864" y="3367198"/>
            <a:ext cx="8506977" cy="79208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2800" i="1" dirty="0" smtClean="0"/>
              <a:t>y</a:t>
            </a:r>
            <a:r>
              <a:rPr lang="id-ID" sz="2800" i="1" baseline="-25000" dirty="0" smtClean="0"/>
              <a:t>k+1</a:t>
            </a:r>
            <a:r>
              <a:rPr lang="id-ID" sz="2800" i="1" dirty="0" smtClean="0"/>
              <a:t>= f</a:t>
            </a:r>
            <a:r>
              <a:rPr lang="id-ID" sz="2800" dirty="0" smtClean="0"/>
              <a:t>(k+1) = (k+1)</a:t>
            </a:r>
            <a:r>
              <a:rPr lang="id-ID" sz="2800" baseline="30000" dirty="0" smtClean="0"/>
              <a:t>(n)</a:t>
            </a:r>
            <a:r>
              <a:rPr lang="id-ID" sz="2800" dirty="0" smtClean="0"/>
              <a:t> = (k+1) k (k – 1) ... (k-n+2)</a:t>
            </a:r>
            <a:endParaRPr lang="id-ID" sz="2800" i="1" dirty="0"/>
          </a:p>
        </p:txBody>
      </p:sp>
      <p:sp>
        <p:nvSpPr>
          <p:cNvPr id="8" name="Rounded Rectangle 7"/>
          <p:cNvSpPr/>
          <p:nvPr/>
        </p:nvSpPr>
        <p:spPr>
          <a:xfrm>
            <a:off x="2067241" y="4996840"/>
            <a:ext cx="3600400" cy="79208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800" dirty="0" smtClean="0"/>
              <a:t>Δ</a:t>
            </a:r>
            <a:r>
              <a:rPr lang="id-ID" sz="2800" dirty="0" smtClean="0"/>
              <a:t>k</a:t>
            </a:r>
            <a:r>
              <a:rPr lang="id-ID" sz="2800" baseline="30000" dirty="0" smtClean="0"/>
              <a:t>(n)</a:t>
            </a:r>
            <a:r>
              <a:rPr lang="id-ID" sz="2800" dirty="0" smtClean="0"/>
              <a:t> = nk</a:t>
            </a:r>
            <a:r>
              <a:rPr lang="id-ID" sz="2800" baseline="30000" dirty="0" smtClean="0"/>
              <a:t>(n-1)</a:t>
            </a:r>
            <a:endParaRPr lang="id-ID" sz="2800" dirty="0"/>
          </a:p>
        </p:txBody>
      </p:sp>
      <p:pic>
        <p:nvPicPr>
          <p:cNvPr id="9" name="Google Shape;122;p15" descr="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0627" y="89589"/>
            <a:ext cx="607786" cy="6077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491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5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5</a:t>
            </a:fld>
            <a:endParaRPr lang="id-ID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25615" y="877211"/>
            <a:ext cx="7467600" cy="5145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" indent="0">
              <a:buFont typeface="Wingdings 3" charset="2"/>
              <a:buNone/>
            </a:pPr>
            <a:r>
              <a:rPr lang="el-GR" sz="2800" dirty="0" smtClean="0"/>
              <a:t>Δ</a:t>
            </a:r>
            <a:r>
              <a:rPr lang="id-ID" sz="2800" baseline="30000" dirty="0" smtClean="0"/>
              <a:t>2</a:t>
            </a:r>
            <a:r>
              <a:rPr lang="id-ID" sz="2800" dirty="0" smtClean="0"/>
              <a:t>k</a:t>
            </a:r>
            <a:r>
              <a:rPr lang="id-ID" sz="2800" baseline="30000" dirty="0" smtClean="0"/>
              <a:t>(n)</a:t>
            </a:r>
            <a:r>
              <a:rPr lang="id-ID" sz="2800" dirty="0" smtClean="0"/>
              <a:t> = n(n – 1) k</a:t>
            </a:r>
            <a:r>
              <a:rPr lang="id-ID" sz="2800" baseline="30000" dirty="0" smtClean="0"/>
              <a:t>(n-2)</a:t>
            </a:r>
            <a:endParaRPr lang="id-ID" sz="2800" dirty="0" smtClean="0"/>
          </a:p>
          <a:p>
            <a:pPr marL="36576" indent="0">
              <a:buFont typeface="Wingdings 3" charset="2"/>
              <a:buNone/>
            </a:pPr>
            <a:endParaRPr lang="id-ID" sz="2800" dirty="0" smtClean="0"/>
          </a:p>
          <a:p>
            <a:pPr marL="36576" indent="0">
              <a:buFont typeface="Wingdings 3" charset="2"/>
              <a:buNone/>
            </a:pPr>
            <a:r>
              <a:rPr lang="el-GR" sz="2800" dirty="0" smtClean="0"/>
              <a:t>Δ</a:t>
            </a:r>
            <a:r>
              <a:rPr lang="id-ID" sz="2800" baseline="30000" dirty="0" smtClean="0"/>
              <a:t>3</a:t>
            </a:r>
            <a:r>
              <a:rPr lang="id-ID" sz="2800" dirty="0" smtClean="0"/>
              <a:t>k</a:t>
            </a:r>
            <a:r>
              <a:rPr lang="id-ID" sz="2800" baseline="30000" dirty="0" smtClean="0"/>
              <a:t>(n)</a:t>
            </a:r>
            <a:r>
              <a:rPr lang="id-ID" sz="2800" dirty="0" smtClean="0"/>
              <a:t> = n(n – 1) (n – 2) k</a:t>
            </a:r>
            <a:r>
              <a:rPr lang="id-ID" sz="2800" baseline="30000" dirty="0" smtClean="0"/>
              <a:t>(n-3)</a:t>
            </a:r>
          </a:p>
          <a:p>
            <a:pPr marL="36576" indent="0">
              <a:buFont typeface="Wingdings 3" charset="2"/>
              <a:buNone/>
            </a:pPr>
            <a:endParaRPr lang="id-ID" sz="2800" baseline="30000" dirty="0" smtClean="0"/>
          </a:p>
          <a:p>
            <a:pPr marL="36576" indent="0">
              <a:buFont typeface="Wingdings 3" charset="2"/>
              <a:buNone/>
            </a:pPr>
            <a:r>
              <a:rPr lang="el-GR" sz="2800" dirty="0" smtClean="0"/>
              <a:t>Δ</a:t>
            </a:r>
            <a:r>
              <a:rPr lang="id-ID" sz="2800" baseline="30000" dirty="0" smtClean="0"/>
              <a:t>m</a:t>
            </a:r>
            <a:r>
              <a:rPr lang="id-ID" sz="2800" dirty="0" smtClean="0"/>
              <a:t>k</a:t>
            </a:r>
            <a:r>
              <a:rPr lang="id-ID" sz="2800" baseline="30000" dirty="0" smtClean="0"/>
              <a:t>(n)</a:t>
            </a:r>
            <a:r>
              <a:rPr lang="id-ID" sz="2800" dirty="0" smtClean="0"/>
              <a:t> = n(n – 1) ... (n – m +1) k</a:t>
            </a:r>
            <a:r>
              <a:rPr lang="id-ID" sz="2800" baseline="30000" dirty="0" smtClean="0"/>
              <a:t>(n-m)</a:t>
            </a:r>
          </a:p>
          <a:p>
            <a:pPr marL="36576" indent="0">
              <a:buFont typeface="Wingdings 3" charset="2"/>
              <a:buNone/>
            </a:pPr>
            <a:endParaRPr lang="id-ID" sz="2800" baseline="30000" dirty="0" smtClean="0"/>
          </a:p>
          <a:p>
            <a:pPr marL="36576" indent="0">
              <a:buFont typeface="Wingdings 3" charset="2"/>
              <a:buNone/>
            </a:pPr>
            <a:r>
              <a:rPr lang="id-ID" sz="2400" dirty="0" smtClean="0"/>
              <a:t>Dari bentuk umum tersebut diperoleh:</a:t>
            </a:r>
          </a:p>
          <a:p>
            <a:pPr marL="36576" indent="0">
              <a:buFont typeface="Wingdings 3" charset="2"/>
              <a:buNone/>
            </a:pPr>
            <a:r>
              <a:rPr lang="id-ID" sz="2400" dirty="0" smtClean="0"/>
              <a:t>	</a:t>
            </a:r>
            <a:r>
              <a:rPr lang="el-GR" sz="2400" dirty="0" smtClean="0"/>
              <a:t>Δ</a:t>
            </a:r>
            <a:r>
              <a:rPr lang="id-ID" sz="2400" baseline="30000" dirty="0" smtClean="0"/>
              <a:t>n</a:t>
            </a:r>
            <a:r>
              <a:rPr lang="id-ID" sz="2400" dirty="0" smtClean="0"/>
              <a:t>k</a:t>
            </a:r>
            <a:r>
              <a:rPr lang="id-ID" sz="2400" baseline="30000" dirty="0" smtClean="0"/>
              <a:t>(n) </a:t>
            </a:r>
            <a:r>
              <a:rPr lang="id-ID" sz="2400" dirty="0" smtClean="0"/>
              <a:t>= n!	</a:t>
            </a:r>
          </a:p>
          <a:p>
            <a:pPr marL="36576" indent="0">
              <a:buFont typeface="Wingdings 3" charset="2"/>
              <a:buNone/>
            </a:pPr>
            <a:r>
              <a:rPr lang="id-ID" sz="2400" dirty="0" smtClean="0"/>
              <a:t>dan</a:t>
            </a:r>
          </a:p>
          <a:p>
            <a:pPr marL="36576" indent="0">
              <a:buFont typeface="Wingdings 3" charset="2"/>
              <a:buNone/>
            </a:pPr>
            <a:r>
              <a:rPr lang="id-ID" sz="2400" dirty="0" smtClean="0"/>
              <a:t>	</a:t>
            </a:r>
            <a:r>
              <a:rPr lang="el-GR" sz="2400" dirty="0" smtClean="0"/>
              <a:t>Δ</a:t>
            </a:r>
            <a:r>
              <a:rPr lang="id-ID" sz="2400" baseline="30000" dirty="0" smtClean="0"/>
              <a:t>n+1</a:t>
            </a:r>
            <a:r>
              <a:rPr lang="id-ID" sz="2400" dirty="0" smtClean="0"/>
              <a:t>k</a:t>
            </a:r>
            <a:r>
              <a:rPr lang="id-ID" sz="2400" baseline="30000" dirty="0" smtClean="0"/>
              <a:t>(n) </a:t>
            </a:r>
            <a:r>
              <a:rPr lang="id-ID" sz="2400" dirty="0" smtClean="0"/>
              <a:t>= 0</a:t>
            </a:r>
            <a:endParaRPr lang="id-ID" sz="2400" dirty="0"/>
          </a:p>
        </p:txBody>
      </p:sp>
      <p:pic>
        <p:nvPicPr>
          <p:cNvPr id="6" name="Google Shape;122;p15" descr="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0627" y="89589"/>
            <a:ext cx="607786" cy="6077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3890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6</a:t>
            </a:fld>
            <a:endParaRPr lang="id-ID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177075" y="1335487"/>
            <a:ext cx="8352928" cy="56494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" indent="0">
              <a:buFont typeface="Wingdings 3" charset="2"/>
              <a:buNone/>
            </a:pPr>
            <a:r>
              <a:rPr lang="id-ID" sz="2000" dirty="0" smtClean="0"/>
              <a:t>Misal P</a:t>
            </a:r>
            <a:r>
              <a:rPr lang="id-ID" sz="2000" baseline="-25000" dirty="0" smtClean="0"/>
              <a:t>n</a:t>
            </a:r>
            <a:r>
              <a:rPr lang="id-ID" sz="2000" dirty="0" smtClean="0"/>
              <a:t>(x) adalah polinomial yang dinyatakan dengan:</a:t>
            </a:r>
          </a:p>
          <a:p>
            <a:pPr marL="36576" indent="0">
              <a:buFont typeface="Wingdings 3" charset="2"/>
              <a:buNone/>
            </a:pPr>
            <a:endParaRPr lang="id-ID" sz="2000" dirty="0" smtClean="0"/>
          </a:p>
          <a:p>
            <a:pPr marL="36576" indent="0">
              <a:buFont typeface="Wingdings 3" charset="2"/>
              <a:buNone/>
            </a:pPr>
            <a:endParaRPr lang="id-ID" sz="2000" dirty="0" smtClean="0"/>
          </a:p>
          <a:p>
            <a:pPr marL="36576" indent="0">
              <a:buFont typeface="Wingdings 3" charset="2"/>
              <a:buNone/>
            </a:pPr>
            <a:endParaRPr lang="id-ID" sz="2000" dirty="0" smtClean="0"/>
          </a:p>
          <a:p>
            <a:pPr marL="36576" indent="0">
              <a:buFont typeface="Wingdings 3" charset="2"/>
              <a:buNone/>
            </a:pPr>
            <a:r>
              <a:rPr lang="id-ID" sz="2000" dirty="0" smtClean="0"/>
              <a:t>Untuk mencari nilai konstanta </a:t>
            </a:r>
            <a:r>
              <a:rPr lang="id-ID" sz="2000" i="1" dirty="0" smtClean="0"/>
              <a:t>a</a:t>
            </a:r>
            <a:r>
              <a:rPr lang="id-ID" sz="2000" i="1" baseline="-25000" dirty="0" smtClean="0"/>
              <a:t>0</a:t>
            </a:r>
            <a:r>
              <a:rPr lang="id-ID" sz="2000" baseline="-25000" dirty="0" smtClean="0"/>
              <a:t> </a:t>
            </a:r>
            <a:r>
              <a:rPr lang="id-ID" sz="2000" dirty="0" smtClean="0">
                <a:sym typeface="Wingdings" pitchFamily="2" charset="2"/>
              </a:rPr>
              <a:t> evaluasi Pn(x) pada x = x</a:t>
            </a:r>
            <a:r>
              <a:rPr lang="id-ID" sz="2000" baseline="-25000" dirty="0" smtClean="0">
                <a:sym typeface="Wingdings" pitchFamily="2" charset="2"/>
              </a:rPr>
              <a:t>0 , </a:t>
            </a:r>
            <a:r>
              <a:rPr lang="id-ID" sz="2000" dirty="0" smtClean="0">
                <a:sym typeface="Wingdings" pitchFamily="2" charset="2"/>
              </a:rPr>
              <a:t>diperoleh:</a:t>
            </a:r>
          </a:p>
          <a:p>
            <a:pPr marL="36576" indent="0">
              <a:buFont typeface="Wingdings 3" charset="2"/>
              <a:buNone/>
            </a:pPr>
            <a:endParaRPr lang="id-ID" sz="2000" baseline="-25000" dirty="0" smtClean="0">
              <a:sym typeface="Wingdings" pitchFamily="2" charset="2"/>
            </a:endParaRPr>
          </a:p>
          <a:p>
            <a:pPr marL="36576" indent="0">
              <a:buFont typeface="Wingdings 3" charset="2"/>
              <a:buNone/>
            </a:pPr>
            <a:endParaRPr lang="id-ID" sz="2000" i="1" dirty="0" smtClean="0"/>
          </a:p>
          <a:p>
            <a:pPr marL="36576" indent="0">
              <a:buFont typeface="Wingdings 3" charset="2"/>
              <a:buNone/>
            </a:pPr>
            <a:r>
              <a:rPr lang="id-ID" sz="2000" dirty="0" smtClean="0"/>
              <a:t>Demikian juga kita evalusi Pn(x) pada x = x</a:t>
            </a:r>
            <a:r>
              <a:rPr lang="id-ID" sz="2000" baseline="-25000" dirty="0" smtClean="0"/>
              <a:t>1</a:t>
            </a:r>
            <a:r>
              <a:rPr lang="id-ID" sz="2000" dirty="0" smtClean="0"/>
              <a:t>, diperoleh:</a:t>
            </a:r>
          </a:p>
          <a:p>
            <a:pPr marL="36576" indent="0">
              <a:buFont typeface="Wingdings 3" charset="2"/>
              <a:buNone/>
            </a:pPr>
            <a:endParaRPr lang="id-ID" sz="20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59" y="1911025"/>
            <a:ext cx="5289699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430" y="3682717"/>
            <a:ext cx="2416612" cy="47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317" y="5139836"/>
            <a:ext cx="3888018" cy="394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430" y="5656012"/>
            <a:ext cx="2220290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Google Shape;122;p15" descr="Logo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0627" y="89589"/>
            <a:ext cx="607786" cy="6077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9818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7</a:t>
            </a:fld>
            <a:endParaRPr lang="id-ID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28" y="1705074"/>
            <a:ext cx="4677470" cy="85705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sp>
        <p:nvSpPr>
          <p:cNvPr id="6" name="TextBox 5"/>
          <p:cNvSpPr txBox="1"/>
          <p:nvPr/>
        </p:nvSpPr>
        <p:spPr>
          <a:xfrm>
            <a:off x="2219874" y="2985964"/>
            <a:ext cx="2226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dirty="0" smtClean="0"/>
              <a:t>Aproksimasi :</a:t>
            </a:r>
            <a:endParaRPr lang="id-ID" sz="2400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22" y="2790929"/>
            <a:ext cx="4274551" cy="852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307428" y="4066928"/>
            <a:ext cx="7704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i="1" dirty="0" smtClean="0"/>
              <a:t>f</a:t>
            </a:r>
            <a:r>
              <a:rPr lang="id-ID" sz="2400" dirty="0" smtClean="0"/>
              <a:t>[x, x</a:t>
            </a:r>
            <a:r>
              <a:rPr lang="id-ID" sz="2400" baseline="-25000" dirty="0" smtClean="0"/>
              <a:t>0</a:t>
            </a:r>
            <a:r>
              <a:rPr lang="id-ID" sz="2400" dirty="0" smtClean="0"/>
              <a:t>] adalah selisih pembagi berhingga pertama atau selisih pembagi berhingga dari orde satu.</a:t>
            </a:r>
            <a:endParaRPr lang="id-ID" sz="24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2219874" y="618224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Selisih</a:t>
            </a:r>
            <a:r>
              <a:rPr lang="en-US" sz="3600" dirty="0" smtClean="0"/>
              <a:t> </a:t>
            </a:r>
            <a:r>
              <a:rPr lang="en-US" sz="3600" dirty="0" err="1" smtClean="0"/>
              <a:t>Pembagi</a:t>
            </a:r>
            <a:endParaRPr lang="id-ID" sz="3600" dirty="0"/>
          </a:p>
        </p:txBody>
      </p:sp>
      <p:pic>
        <p:nvPicPr>
          <p:cNvPr id="10" name="Google Shape;122;p15" descr="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0627" y="89589"/>
            <a:ext cx="607786" cy="6077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5065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8</a:t>
            </a:fld>
            <a:endParaRPr lang="id-ID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848678" y="1636710"/>
            <a:ext cx="8075240" cy="5145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" indent="0">
              <a:buFont typeface="Wingdings 3" charset="2"/>
              <a:buNone/>
            </a:pPr>
            <a:r>
              <a:rPr lang="id-ID" sz="2000" smtClean="0"/>
              <a:t>Selisih pembagi ke-0 	   </a:t>
            </a:r>
            <a:r>
              <a:rPr lang="id-ID" sz="2000" smtClean="0">
                <a:sym typeface="Wingdings" pitchFamily="2" charset="2"/>
              </a:rPr>
              <a:t> </a:t>
            </a:r>
          </a:p>
          <a:p>
            <a:pPr marL="36576" indent="0">
              <a:buFont typeface="Wingdings 3" charset="2"/>
              <a:buNone/>
            </a:pPr>
            <a:endParaRPr lang="id-ID" sz="2000" smtClean="0">
              <a:sym typeface="Wingdings" pitchFamily="2" charset="2"/>
            </a:endParaRPr>
          </a:p>
          <a:p>
            <a:pPr marL="36576" indent="0">
              <a:buFont typeface="Wingdings 3" charset="2"/>
              <a:buNone/>
            </a:pPr>
            <a:r>
              <a:rPr lang="id-ID" sz="2000" smtClean="0">
                <a:sym typeface="Wingdings" pitchFamily="2" charset="2"/>
              </a:rPr>
              <a:t>Selisih pembagi pertama </a:t>
            </a:r>
          </a:p>
          <a:p>
            <a:pPr marL="36576" indent="0">
              <a:buFont typeface="Wingdings 3" charset="2"/>
              <a:buNone/>
            </a:pPr>
            <a:endParaRPr lang="id-ID" sz="2000" smtClean="0">
              <a:sym typeface="Wingdings" pitchFamily="2" charset="2"/>
            </a:endParaRPr>
          </a:p>
          <a:p>
            <a:pPr marL="36576" indent="0">
              <a:buFont typeface="Wingdings 3" charset="2"/>
              <a:buNone/>
            </a:pPr>
            <a:r>
              <a:rPr lang="id-ID" sz="2000" smtClean="0">
                <a:sym typeface="Wingdings" pitchFamily="2" charset="2"/>
              </a:rPr>
              <a:t>Selisih pembagi kedua	   </a:t>
            </a:r>
          </a:p>
          <a:p>
            <a:pPr marL="36576" indent="0">
              <a:buFont typeface="Wingdings 3" charset="2"/>
              <a:buNone/>
            </a:pPr>
            <a:endParaRPr lang="id-ID" sz="2000" smtClean="0">
              <a:sym typeface="Wingdings" pitchFamily="2" charset="2"/>
            </a:endParaRPr>
          </a:p>
          <a:p>
            <a:pPr marL="36576" indent="0">
              <a:buFont typeface="Wingdings 3" charset="2"/>
              <a:buNone/>
            </a:pPr>
            <a:r>
              <a:rPr lang="id-ID" sz="2000" smtClean="0">
                <a:sym typeface="Wingdings" pitchFamily="2" charset="2"/>
              </a:rPr>
              <a:t> Selisih pembagi ke-</a:t>
            </a:r>
            <a:r>
              <a:rPr lang="id-ID" sz="2000" i="1" smtClean="0">
                <a:sym typeface="Wingdings" pitchFamily="2" charset="2"/>
              </a:rPr>
              <a:t>k</a:t>
            </a:r>
            <a:r>
              <a:rPr lang="id-ID" sz="2000" smtClean="0">
                <a:sym typeface="Wingdings" pitchFamily="2" charset="2"/>
              </a:rPr>
              <a:t> :</a:t>
            </a:r>
            <a:endParaRPr lang="id-ID" sz="20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328" y="1602178"/>
            <a:ext cx="1656184" cy="463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298" y="2304577"/>
            <a:ext cx="2839264" cy="613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391" y="3214179"/>
            <a:ext cx="4381182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186" y="4892740"/>
            <a:ext cx="8784976" cy="8947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oogle Shape;122;p15" descr="Logo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0627" y="89589"/>
            <a:ext cx="607786" cy="6077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146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9</a:t>
            </a:fld>
            <a:endParaRPr lang="id-ID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589212" y="1152907"/>
            <a:ext cx="8640960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" indent="0">
              <a:buFont typeface="Wingdings 3" charset="2"/>
              <a:buNone/>
            </a:pPr>
            <a:r>
              <a:rPr lang="id-ID" sz="2000" smtClean="0"/>
              <a:t>Konstanta dari Polinomial P</a:t>
            </a:r>
            <a:r>
              <a:rPr lang="id-ID" sz="2000" baseline="-25000" smtClean="0"/>
              <a:t>n</a:t>
            </a:r>
            <a:r>
              <a:rPr lang="id-ID" sz="2000" smtClean="0"/>
              <a:t>(x) bisa diperoleh dengan:</a:t>
            </a:r>
          </a:p>
          <a:p>
            <a:pPr marL="36576" indent="0">
              <a:buFont typeface="Wingdings 3" charset="2"/>
              <a:buNone/>
            </a:pPr>
            <a:endParaRPr lang="id-ID" sz="2000" smtClean="0"/>
          </a:p>
          <a:p>
            <a:pPr marL="36576" indent="0">
              <a:buFont typeface="Wingdings 3" charset="2"/>
              <a:buNone/>
            </a:pPr>
            <a:endParaRPr lang="id-ID" sz="2000" smtClean="0"/>
          </a:p>
          <a:p>
            <a:pPr marL="36576" indent="0">
              <a:buFont typeface="Wingdings 3" charset="2"/>
              <a:buNone/>
            </a:pPr>
            <a:r>
              <a:rPr lang="id-ID" sz="2000" smtClean="0"/>
              <a:t>Sehingga polinomial P</a:t>
            </a:r>
            <a:r>
              <a:rPr lang="id-ID" sz="2000" baseline="-25000" smtClean="0"/>
              <a:t>n</a:t>
            </a:r>
            <a:r>
              <a:rPr lang="id-ID" sz="2000" smtClean="0"/>
              <a:t>(x) bisa ditulis sebagai:</a:t>
            </a:r>
          </a:p>
          <a:p>
            <a:pPr marL="36576" indent="0">
              <a:buFont typeface="Wingdings 3" charset="2"/>
              <a:buNone/>
            </a:pPr>
            <a:endParaRPr lang="id-ID" sz="20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242" y="1764699"/>
            <a:ext cx="2719553" cy="394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166" y="3063049"/>
            <a:ext cx="5495111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3261860" y="4239918"/>
            <a:ext cx="5534270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Newton's </a:t>
            </a:r>
            <a:r>
              <a:rPr lang="en-US" sz="2400" dirty="0" err="1"/>
              <a:t>interpolatory</a:t>
            </a:r>
            <a:r>
              <a:rPr lang="en-US" sz="2400" dirty="0"/>
              <a:t> divided- </a:t>
            </a:r>
          </a:p>
          <a:p>
            <a:pPr algn="ctr"/>
            <a:r>
              <a:rPr lang="en-US" sz="2400" dirty="0"/>
              <a:t>difference formula. </a:t>
            </a:r>
            <a:endParaRPr lang="id-ID" sz="2400" dirty="0"/>
          </a:p>
        </p:txBody>
      </p:sp>
      <p:pic>
        <p:nvPicPr>
          <p:cNvPr id="9" name="Google Shape;122;p15" descr="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0627" y="89589"/>
            <a:ext cx="607786" cy="6077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544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5173</TotalTime>
  <Words>744</Words>
  <Application>Microsoft Office PowerPoint</Application>
  <PresentationFormat>Widescreen</PresentationFormat>
  <Paragraphs>228</Paragraphs>
  <Slides>36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Times New Roman</vt:lpstr>
      <vt:lpstr>Wingdings</vt:lpstr>
      <vt:lpstr>Wingdings 3</vt:lpstr>
      <vt:lpstr>Office Theme</vt:lpstr>
      <vt:lpstr>PowerPoint Presentation</vt:lpstr>
      <vt:lpstr>PowerPoint Presentation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Contoh</vt:lpstr>
      <vt:lpstr> </vt:lpstr>
      <vt:lpstr> </vt:lpstr>
      <vt:lpstr>Latihan</vt:lpstr>
      <vt:lpstr> </vt:lpstr>
      <vt:lpstr> </vt:lpstr>
      <vt:lpstr> </vt:lpstr>
      <vt:lpstr> 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Microsoft account</dc:creator>
  <cp:lastModifiedBy>STIS</cp:lastModifiedBy>
  <cp:revision>80</cp:revision>
  <dcterms:created xsi:type="dcterms:W3CDTF">2022-03-28T10:13:52Z</dcterms:created>
  <dcterms:modified xsi:type="dcterms:W3CDTF">2023-06-12T06:35:51Z</dcterms:modified>
</cp:coreProperties>
</file>